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handoutMasterIdLst>
    <p:handoutMasterId r:id="rId28"/>
  </p:handoutMasterIdLst>
  <p:sldIdLst>
    <p:sldId id="355" r:id="rId2"/>
    <p:sldId id="258" r:id="rId3"/>
    <p:sldId id="384" r:id="rId4"/>
    <p:sldId id="383" r:id="rId5"/>
    <p:sldId id="408" r:id="rId6"/>
    <p:sldId id="410" r:id="rId7"/>
    <p:sldId id="409" r:id="rId8"/>
    <p:sldId id="405" r:id="rId9"/>
    <p:sldId id="407" r:id="rId10"/>
    <p:sldId id="406" r:id="rId11"/>
    <p:sldId id="404" r:id="rId12"/>
    <p:sldId id="411" r:id="rId13"/>
    <p:sldId id="417" r:id="rId14"/>
    <p:sldId id="418" r:id="rId15"/>
    <p:sldId id="416" r:id="rId16"/>
    <p:sldId id="415" r:id="rId17"/>
    <p:sldId id="414" r:id="rId18"/>
    <p:sldId id="413" r:id="rId19"/>
    <p:sldId id="419" r:id="rId20"/>
    <p:sldId id="412" r:id="rId21"/>
    <p:sldId id="420" r:id="rId22"/>
    <p:sldId id="421" r:id="rId23"/>
    <p:sldId id="403" r:id="rId24"/>
    <p:sldId id="422" r:id="rId25"/>
    <p:sldId id="292" r:id="rId26"/>
  </p:sldIdLst>
  <p:sldSz cx="9144000" cy="6858000" type="screen4x3"/>
  <p:notesSz cx="6797675" cy="9928225"/>
  <p:defaultTextStyle>
    <a:defPPr>
      <a:defRPr lang="zh-TW"/>
    </a:defPPr>
    <a:lvl1pPr algn="l" rtl="0" fontAlgn="base">
      <a:spcBef>
        <a:spcPct val="0"/>
      </a:spcBef>
      <a:spcAft>
        <a:spcPct val="0"/>
      </a:spcAft>
      <a:defRPr kumimoji="1" kern="1200">
        <a:solidFill>
          <a:schemeClr val="tx1"/>
        </a:solidFill>
        <a:latin typeface="Arial" charset="0"/>
        <a:ea typeface="新細明體" charset="-120"/>
        <a:cs typeface="+mn-cs"/>
      </a:defRPr>
    </a:lvl1pPr>
    <a:lvl2pPr marL="457200" algn="l" rtl="0" fontAlgn="base">
      <a:spcBef>
        <a:spcPct val="0"/>
      </a:spcBef>
      <a:spcAft>
        <a:spcPct val="0"/>
      </a:spcAft>
      <a:defRPr kumimoji="1" kern="1200">
        <a:solidFill>
          <a:schemeClr val="tx1"/>
        </a:solidFill>
        <a:latin typeface="Arial" charset="0"/>
        <a:ea typeface="新細明體" charset="-120"/>
        <a:cs typeface="+mn-cs"/>
      </a:defRPr>
    </a:lvl2pPr>
    <a:lvl3pPr marL="914400" algn="l" rtl="0" fontAlgn="base">
      <a:spcBef>
        <a:spcPct val="0"/>
      </a:spcBef>
      <a:spcAft>
        <a:spcPct val="0"/>
      </a:spcAft>
      <a:defRPr kumimoji="1" kern="1200">
        <a:solidFill>
          <a:schemeClr val="tx1"/>
        </a:solidFill>
        <a:latin typeface="Arial" charset="0"/>
        <a:ea typeface="新細明體" charset="-120"/>
        <a:cs typeface="+mn-cs"/>
      </a:defRPr>
    </a:lvl3pPr>
    <a:lvl4pPr marL="1371600" algn="l" rtl="0" fontAlgn="base">
      <a:spcBef>
        <a:spcPct val="0"/>
      </a:spcBef>
      <a:spcAft>
        <a:spcPct val="0"/>
      </a:spcAft>
      <a:defRPr kumimoji="1" kern="1200">
        <a:solidFill>
          <a:schemeClr val="tx1"/>
        </a:solidFill>
        <a:latin typeface="Arial" charset="0"/>
        <a:ea typeface="新細明體" charset="-120"/>
        <a:cs typeface="+mn-cs"/>
      </a:defRPr>
    </a:lvl4pPr>
    <a:lvl5pPr marL="1828800" algn="l" rtl="0" fontAlgn="base">
      <a:spcBef>
        <a:spcPct val="0"/>
      </a:spcBef>
      <a:spcAft>
        <a:spcPct val="0"/>
      </a:spcAft>
      <a:defRPr kumimoji="1" kern="1200">
        <a:solidFill>
          <a:schemeClr val="tx1"/>
        </a:solidFill>
        <a:latin typeface="Arial" charset="0"/>
        <a:ea typeface="新細明體" charset="-120"/>
        <a:cs typeface="+mn-cs"/>
      </a:defRPr>
    </a:lvl5pPr>
    <a:lvl6pPr marL="2286000" algn="l" defTabSz="914400" rtl="0" eaLnBrk="1" latinLnBrk="0" hangingPunct="1">
      <a:defRPr kumimoji="1" kern="1200">
        <a:solidFill>
          <a:schemeClr val="tx1"/>
        </a:solidFill>
        <a:latin typeface="Arial" charset="0"/>
        <a:ea typeface="新細明體" charset="-120"/>
        <a:cs typeface="+mn-cs"/>
      </a:defRPr>
    </a:lvl6pPr>
    <a:lvl7pPr marL="2743200" algn="l" defTabSz="914400" rtl="0" eaLnBrk="1" latinLnBrk="0" hangingPunct="1">
      <a:defRPr kumimoji="1" kern="1200">
        <a:solidFill>
          <a:schemeClr val="tx1"/>
        </a:solidFill>
        <a:latin typeface="Arial" charset="0"/>
        <a:ea typeface="新細明體" charset="-120"/>
        <a:cs typeface="+mn-cs"/>
      </a:defRPr>
    </a:lvl7pPr>
    <a:lvl8pPr marL="3200400" algn="l" defTabSz="914400" rtl="0" eaLnBrk="1" latinLnBrk="0" hangingPunct="1">
      <a:defRPr kumimoji="1" kern="1200">
        <a:solidFill>
          <a:schemeClr val="tx1"/>
        </a:solidFill>
        <a:latin typeface="Arial" charset="0"/>
        <a:ea typeface="新細明體" charset="-120"/>
        <a:cs typeface="+mn-cs"/>
      </a:defRPr>
    </a:lvl8pPr>
    <a:lvl9pPr marL="3657600" algn="l" defTabSz="914400" rtl="0" eaLnBrk="1" latinLnBrk="0" hangingPunct="1">
      <a:defRPr kumimoji="1" kern="1200">
        <a:solidFill>
          <a:schemeClr val="tx1"/>
        </a:solidFill>
        <a:latin typeface="Arial" charset="0"/>
        <a:ea typeface="新細明體" charset="-120"/>
        <a:cs typeface="+mn-cs"/>
      </a:defRPr>
    </a:lvl9pPr>
  </p:defaultTextStyle>
  <p:extLst>
    <p:ext uri="{EFAFB233-063F-42B5-8137-9DF3F51BA10A}">
      <p15:sldGuideLst xmlns:p15="http://schemas.microsoft.com/office/powerpoint/2012/main">
        <p15:guide id="1" orient="horz" pos="2160">
          <p15:clr>
            <a:srgbClr val="A4A3A4"/>
          </p15:clr>
        </p15:guide>
        <p15:guide id="2" pos="5420" userDrawn="1">
          <p15:clr>
            <a:srgbClr val="A4A3A4"/>
          </p15:clr>
        </p15:guide>
        <p15:guide id="3" orient="horz" pos="229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extLst>
      <p:ext uri="{19B8F6BF-5375-455C-9EA6-DF929625EA0E}">
        <p15:presenceInfo xmlns:p15="http://schemas.microsoft.com/office/powerpoint/2012/main" userId="de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7" autoAdjust="0"/>
    <p:restoredTop sz="88787" autoAdjust="0"/>
  </p:normalViewPr>
  <p:slideViewPr>
    <p:cSldViewPr>
      <p:cViewPr varScale="1">
        <p:scale>
          <a:sx n="65" d="100"/>
          <a:sy n="65" d="100"/>
        </p:scale>
        <p:origin x="1356" y="72"/>
      </p:cViewPr>
      <p:guideLst>
        <p:guide orient="horz" pos="2160"/>
        <p:guide pos="5420"/>
        <p:guide orient="horz" pos="229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955" cy="497397"/>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0245" y="0"/>
            <a:ext cx="2945955" cy="497397"/>
          </a:xfrm>
          <a:prstGeom prst="rect">
            <a:avLst/>
          </a:prstGeom>
        </p:spPr>
        <p:txBody>
          <a:bodyPr vert="horz" lIns="91440" tIns="45720" rIns="91440" bIns="45720" rtlCol="0"/>
          <a:lstStyle>
            <a:lvl1pPr algn="r">
              <a:defRPr sz="1200"/>
            </a:lvl1pPr>
          </a:lstStyle>
          <a:p>
            <a:fld id="{BA9AB3E7-4A3A-4E56-A4D4-F340CBEAE39A}" type="datetimeFigureOut">
              <a:rPr lang="en-GB" smtClean="0"/>
              <a:pPr/>
              <a:t>08/07/2020</a:t>
            </a:fld>
            <a:endParaRPr lang="en-GB"/>
          </a:p>
        </p:txBody>
      </p:sp>
      <p:sp>
        <p:nvSpPr>
          <p:cNvPr id="4" name="Footer Placeholder 3"/>
          <p:cNvSpPr>
            <a:spLocks noGrp="1"/>
          </p:cNvSpPr>
          <p:nvPr>
            <p:ph type="ftr" sz="quarter" idx="2"/>
          </p:nvPr>
        </p:nvSpPr>
        <p:spPr>
          <a:xfrm>
            <a:off x="0" y="9430829"/>
            <a:ext cx="2945955" cy="497396"/>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0245" y="9430829"/>
            <a:ext cx="2945955" cy="497396"/>
          </a:xfrm>
          <a:prstGeom prst="rect">
            <a:avLst/>
          </a:prstGeom>
        </p:spPr>
        <p:txBody>
          <a:bodyPr vert="horz" lIns="91440" tIns="45720" rIns="91440" bIns="45720" rtlCol="0" anchor="b"/>
          <a:lstStyle>
            <a:lvl1pPr algn="r">
              <a:defRPr sz="1200"/>
            </a:lvl1pPr>
          </a:lstStyle>
          <a:p>
            <a:fld id="{F72E98BA-139B-4DC9-AB8C-0229CE52E45D}" type="slidenum">
              <a:rPr lang="en-GB" smtClean="0"/>
              <a:pPr/>
              <a:t>‹#›</a:t>
            </a:fld>
            <a:endParaRPr lang="en-GB"/>
          </a:p>
        </p:txBody>
      </p:sp>
    </p:spTree>
    <p:extLst>
      <p:ext uri="{BB962C8B-B14F-4D97-AF65-F5344CB8AC3E}">
        <p14:creationId xmlns:p14="http://schemas.microsoft.com/office/powerpoint/2010/main" val="191991662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1"/>
            <a:ext cx="2945659" cy="498135"/>
          </a:xfrm>
          <a:prstGeom prst="rect">
            <a:avLst/>
          </a:prstGeom>
        </p:spPr>
        <p:txBody>
          <a:bodyPr vert="horz" lIns="96661" tIns="48331" rIns="96661" bIns="48331" rtlCol="0"/>
          <a:lstStyle>
            <a:lvl1pPr algn="l">
              <a:defRPr sz="1300"/>
            </a:lvl1pPr>
          </a:lstStyle>
          <a:p>
            <a:endParaRPr lang="zh-TW" altLang="en-US"/>
          </a:p>
        </p:txBody>
      </p:sp>
      <p:sp>
        <p:nvSpPr>
          <p:cNvPr id="3" name="日期版面配置區 2"/>
          <p:cNvSpPr>
            <a:spLocks noGrp="1"/>
          </p:cNvSpPr>
          <p:nvPr>
            <p:ph type="dt" idx="1"/>
          </p:nvPr>
        </p:nvSpPr>
        <p:spPr>
          <a:xfrm>
            <a:off x="3850443" y="1"/>
            <a:ext cx="2945659" cy="498135"/>
          </a:xfrm>
          <a:prstGeom prst="rect">
            <a:avLst/>
          </a:prstGeom>
        </p:spPr>
        <p:txBody>
          <a:bodyPr vert="horz" lIns="96661" tIns="48331" rIns="96661" bIns="48331" rtlCol="0"/>
          <a:lstStyle>
            <a:lvl1pPr algn="r">
              <a:defRPr sz="1300"/>
            </a:lvl1pPr>
          </a:lstStyle>
          <a:p>
            <a:fld id="{E79D99E9-197B-400F-96BE-B7581A490113}" type="datetimeFigureOut">
              <a:rPr lang="zh-TW" altLang="en-US" smtClean="0"/>
              <a:pPr/>
              <a:t>2020/7/8</a:t>
            </a:fld>
            <a:endParaRPr lang="zh-TW" altLang="en-US"/>
          </a:p>
        </p:txBody>
      </p:sp>
      <p:sp>
        <p:nvSpPr>
          <p:cNvPr id="4" name="投影片圖像版面配置區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6661" tIns="48331" rIns="96661" bIns="48331" rtlCol="0" anchor="ctr"/>
          <a:lstStyle/>
          <a:p>
            <a:endParaRPr lang="zh-TW" altLang="en-US"/>
          </a:p>
        </p:txBody>
      </p:sp>
      <p:sp>
        <p:nvSpPr>
          <p:cNvPr id="5" name="備忘稿版面配置區 4"/>
          <p:cNvSpPr>
            <a:spLocks noGrp="1"/>
          </p:cNvSpPr>
          <p:nvPr>
            <p:ph type="body" sz="quarter" idx="3"/>
          </p:nvPr>
        </p:nvSpPr>
        <p:spPr>
          <a:xfrm>
            <a:off x="679768" y="4777958"/>
            <a:ext cx="5438140" cy="3909239"/>
          </a:xfrm>
          <a:prstGeom prst="rect">
            <a:avLst/>
          </a:prstGeom>
        </p:spPr>
        <p:txBody>
          <a:bodyPr vert="horz" lIns="96661" tIns="48331" rIns="96661" bIns="48331"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9430091"/>
            <a:ext cx="2945659" cy="498134"/>
          </a:xfrm>
          <a:prstGeom prst="rect">
            <a:avLst/>
          </a:prstGeom>
        </p:spPr>
        <p:txBody>
          <a:bodyPr vert="horz" lIns="96661" tIns="48331" rIns="96661" bIns="48331" rtlCol="0" anchor="b"/>
          <a:lstStyle>
            <a:lvl1pPr algn="l">
              <a:defRPr sz="1300"/>
            </a:lvl1pPr>
          </a:lstStyle>
          <a:p>
            <a:endParaRPr lang="zh-TW" altLang="en-US"/>
          </a:p>
        </p:txBody>
      </p:sp>
      <p:sp>
        <p:nvSpPr>
          <p:cNvPr id="7" name="投影片編號版面配置區 6"/>
          <p:cNvSpPr>
            <a:spLocks noGrp="1"/>
          </p:cNvSpPr>
          <p:nvPr>
            <p:ph type="sldNum" sz="quarter" idx="5"/>
          </p:nvPr>
        </p:nvSpPr>
        <p:spPr>
          <a:xfrm>
            <a:off x="3850443" y="9430091"/>
            <a:ext cx="2945659" cy="498134"/>
          </a:xfrm>
          <a:prstGeom prst="rect">
            <a:avLst/>
          </a:prstGeom>
        </p:spPr>
        <p:txBody>
          <a:bodyPr vert="horz" lIns="96661" tIns="48331" rIns="96661" bIns="48331" rtlCol="0" anchor="b"/>
          <a:lstStyle>
            <a:lvl1pPr algn="r">
              <a:defRPr sz="1300"/>
            </a:lvl1pPr>
          </a:lstStyle>
          <a:p>
            <a:fld id="{B13A152A-3943-4FBD-B145-8B16DFE947EA}" type="slidenum">
              <a:rPr lang="zh-TW" altLang="en-US" smtClean="0"/>
              <a:pPr/>
              <a:t>‹#›</a:t>
            </a:fld>
            <a:endParaRPr lang="zh-TW" altLang="en-US"/>
          </a:p>
        </p:txBody>
      </p:sp>
    </p:spTree>
    <p:extLst>
      <p:ext uri="{BB962C8B-B14F-4D97-AF65-F5344CB8AC3E}">
        <p14:creationId xmlns:p14="http://schemas.microsoft.com/office/powerpoint/2010/main" val="486483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1</a:t>
            </a:fld>
            <a:endParaRPr lang="zh-TW" altLang="en-US"/>
          </a:p>
        </p:txBody>
      </p:sp>
    </p:spTree>
    <p:extLst>
      <p:ext uri="{BB962C8B-B14F-4D97-AF65-F5344CB8AC3E}">
        <p14:creationId xmlns:p14="http://schemas.microsoft.com/office/powerpoint/2010/main" val="2886434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300" i="1"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a:t>
            </a:fld>
            <a:endParaRPr lang="zh-TW" altLang="en-US"/>
          </a:p>
        </p:txBody>
      </p:sp>
    </p:spTree>
    <p:extLst>
      <p:ext uri="{BB962C8B-B14F-4D97-AF65-F5344CB8AC3E}">
        <p14:creationId xmlns:p14="http://schemas.microsoft.com/office/powerpoint/2010/main" val="2253216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25</a:t>
            </a:fld>
            <a:endParaRPr lang="zh-TW" altLang="en-US"/>
          </a:p>
        </p:txBody>
      </p:sp>
    </p:spTree>
    <p:extLst>
      <p:ext uri="{BB962C8B-B14F-4D97-AF65-F5344CB8AC3E}">
        <p14:creationId xmlns:p14="http://schemas.microsoft.com/office/powerpoint/2010/main" val="20886881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pic>
        <p:nvPicPr>
          <p:cNvPr id="4" name="圖片 6" descr="圖片1.JPG"/>
          <p:cNvPicPr>
            <a:picLocks noChangeAspect="1"/>
          </p:cNvPicPr>
          <p:nvPr/>
        </p:nvPicPr>
        <p:blipFill>
          <a:blip r:embed="rId2" cstate="print"/>
          <a:srcRect/>
          <a:stretch>
            <a:fillRect/>
          </a:stretch>
        </p:blipFill>
        <p:spPr bwMode="auto">
          <a:xfrm>
            <a:off x="0" y="4763"/>
            <a:ext cx="9144000" cy="6848475"/>
          </a:xfrm>
          <a:prstGeom prst="rect">
            <a:avLst/>
          </a:prstGeom>
          <a:noFill/>
          <a:ln w="9525">
            <a:noFill/>
            <a:miter lim="800000"/>
            <a:headEnd/>
            <a:tailEnd/>
          </a:ln>
        </p:spPr>
      </p:pic>
      <p:sp>
        <p:nvSpPr>
          <p:cNvPr id="2" name="標題 1"/>
          <p:cNvSpPr>
            <a:spLocks noGrp="1"/>
          </p:cNvSpPr>
          <p:nvPr>
            <p:ph type="ctrTitle"/>
          </p:nvPr>
        </p:nvSpPr>
        <p:spPr>
          <a:xfrm>
            <a:off x="714348" y="3929066"/>
            <a:ext cx="7772400" cy="1470025"/>
          </a:xfrm>
        </p:spPr>
        <p:txBody>
          <a:bodyPr/>
          <a:lstStyle>
            <a:lvl1pPr>
              <a:defRPr b="1">
                <a:latin typeface="Times New Roman" pitchFamily="18" charset="0"/>
                <a:ea typeface="微軟正黑體" pitchFamily="34" charset="-120"/>
                <a:cs typeface="Times New Roman" pitchFamily="18" charset="0"/>
              </a:defRPr>
            </a:lvl1pPr>
          </a:lstStyle>
          <a:p>
            <a:r>
              <a:rPr lang="zh-TW" altLang="en-US" dirty="0" smtClean="0"/>
              <a:t>按一下以編輯母片標題樣式</a:t>
            </a:r>
            <a:endParaRPr lang="zh-TW" altLang="en-US" dirty="0"/>
          </a:p>
        </p:txBody>
      </p:sp>
      <p:sp>
        <p:nvSpPr>
          <p:cNvPr id="3" name="副標題 2"/>
          <p:cNvSpPr>
            <a:spLocks noGrp="1"/>
          </p:cNvSpPr>
          <p:nvPr>
            <p:ph type="subTitle" idx="1"/>
          </p:nvPr>
        </p:nvSpPr>
        <p:spPr>
          <a:xfrm>
            <a:off x="1357290" y="5500702"/>
            <a:ext cx="6400800" cy="664602"/>
          </a:xfrm>
        </p:spPr>
        <p:txBody>
          <a:bodyPr/>
          <a:lstStyle>
            <a:lvl1pPr marL="0" indent="0" algn="ctr">
              <a:buNone/>
              <a:defRPr>
                <a:solidFill>
                  <a:schemeClr val="tx1"/>
                </a:solidFill>
                <a:latin typeface="Times New Roman" pitchFamily="18" charset="0"/>
                <a:ea typeface="微軟正黑體" pitchFamily="34" charset="-120"/>
                <a:cs typeface="Times New Roman"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dirty="0" smtClean="0"/>
              <a:t>按一下以編輯母片副標題樣式</a:t>
            </a:r>
            <a:endParaRPr lang="zh-TW" alt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pic>
        <p:nvPicPr>
          <p:cNvPr id="6" name="圖片 8" descr="taipei tech key rev.02212013 _頁面_2.jpg"/>
          <p:cNvPicPr>
            <a:picLocks noChangeAspect="1"/>
          </p:cNvPicPr>
          <p:nvPr userDrawn="1"/>
        </p:nvPicPr>
        <p:blipFill>
          <a:blip r:embed="rId2" cstate="print"/>
          <a:srcRect/>
          <a:stretch>
            <a:fillRect/>
          </a:stretch>
        </p:blipFill>
        <p:spPr bwMode="auto">
          <a:xfrm>
            <a:off x="0" y="-10603"/>
            <a:ext cx="9144000" cy="6858000"/>
          </a:xfrm>
          <a:prstGeom prst="rect">
            <a:avLst/>
          </a:prstGeom>
          <a:noFill/>
          <a:ln w="9525">
            <a:noFill/>
            <a:miter lim="800000"/>
            <a:headEnd/>
            <a:tailEnd/>
          </a:ln>
        </p:spPr>
      </p:pic>
      <p:sp>
        <p:nvSpPr>
          <p:cNvPr id="2" name="標題 1"/>
          <p:cNvSpPr>
            <a:spLocks noGrp="1"/>
          </p:cNvSpPr>
          <p:nvPr>
            <p:ph type="title"/>
          </p:nvPr>
        </p:nvSpPr>
        <p:spPr>
          <a:xfrm>
            <a:off x="428596" y="0"/>
            <a:ext cx="7072362" cy="1143000"/>
          </a:xfrm>
        </p:spPr>
        <p:txBody>
          <a:bodyPr/>
          <a:lstStyle>
            <a:lvl1pPr algn="l">
              <a:defRPr sz="4000" b="1">
                <a:latin typeface="Times New Roman" pitchFamily="18" charset="0"/>
                <a:ea typeface="微軟正黑體" pitchFamily="34" charset="-120"/>
                <a:cs typeface="Times New Roman" pitchFamily="18" charset="0"/>
              </a:defRPr>
            </a:lvl1pPr>
          </a:lstStyle>
          <a:p>
            <a:r>
              <a:rPr lang="zh-TW" altLang="en-US" dirty="0" smtClean="0"/>
              <a:t>按一下以編輯母片標題樣式</a:t>
            </a:r>
            <a:endParaRPr lang="zh-TW" altLang="en-US" dirty="0"/>
          </a:p>
        </p:txBody>
      </p:sp>
      <p:sp>
        <p:nvSpPr>
          <p:cNvPr id="7" name="投影片編號版面配置區 5"/>
          <p:cNvSpPr>
            <a:spLocks noGrp="1"/>
          </p:cNvSpPr>
          <p:nvPr>
            <p:ph type="sldNum" sz="quarter" idx="4"/>
          </p:nvPr>
        </p:nvSpPr>
        <p:spPr>
          <a:xfrm>
            <a:off x="7010400" y="777875"/>
            <a:ext cx="2133600" cy="365125"/>
          </a:xfrm>
          <a:prstGeom prst="rect">
            <a:avLst/>
          </a:prstGeom>
        </p:spPr>
        <p:txBody>
          <a:bodyPr vert="horz" lIns="91440" tIns="45720" rIns="91440" bIns="45720" rtlCol="0" anchor="ctr"/>
          <a:lstStyle>
            <a:lvl1pPr algn="r" fontAlgn="auto">
              <a:spcBef>
                <a:spcPts val="0"/>
              </a:spcBef>
              <a:spcAft>
                <a:spcPts val="0"/>
              </a:spcAft>
              <a:defRPr kumimoji="0" sz="1200">
                <a:solidFill>
                  <a:schemeClr val="tx1">
                    <a:tint val="75000"/>
                  </a:schemeClr>
                </a:solidFill>
                <a:latin typeface="+mn-lt"/>
                <a:ea typeface="+mn-ea"/>
              </a:defRPr>
            </a:lvl1pPr>
          </a:lstStyle>
          <a:p>
            <a:pPr>
              <a:defRPr/>
            </a:pPr>
            <a:fld id="{CC4934BA-D916-407F-A7DC-F7360150681C}" type="slidenum">
              <a:rPr lang="zh-TW" altLang="en-US"/>
              <a:pPr>
                <a:defRPr/>
              </a:pPr>
              <a:t>‹#›</a:t>
            </a:fld>
            <a:endParaRPr lang="zh-TW" alt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1_標題及物件">
    <p:spTree>
      <p:nvGrpSpPr>
        <p:cNvPr id="1" name=""/>
        <p:cNvGrpSpPr/>
        <p:nvPr/>
      </p:nvGrpSpPr>
      <p:grpSpPr>
        <a:xfrm>
          <a:off x="0" y="0"/>
          <a:ext cx="0" cy="0"/>
          <a:chOff x="0" y="0"/>
          <a:chExt cx="0" cy="0"/>
        </a:xfrm>
      </p:grpSpPr>
      <p:pic>
        <p:nvPicPr>
          <p:cNvPr id="3074" name="圖片 6" descr="圖片2 (1).JPG"/>
          <p:cNvPicPr>
            <a:picLocks noChangeAspect="1"/>
          </p:cNvPicPr>
          <p:nvPr/>
        </p:nvPicPr>
        <p:blipFill>
          <a:blip r:embed="rId2"/>
          <a:stretch>
            <a:fillRect/>
          </a:stretch>
        </p:blipFill>
        <p:spPr>
          <a:xfrm>
            <a:off x="0" y="1588"/>
            <a:ext cx="9144000" cy="6854825"/>
          </a:xfrm>
          <a:prstGeom prst="rect">
            <a:avLst/>
          </a:prstGeom>
          <a:noFill/>
          <a:ln w="9525">
            <a:noFill/>
          </a:ln>
        </p:spPr>
      </p:pic>
      <p:pic>
        <p:nvPicPr>
          <p:cNvPr id="3075" name="圖片 7" descr="圖片2 (1).JPG"/>
          <p:cNvPicPr>
            <a:picLocks noChangeAspect="1"/>
          </p:cNvPicPr>
          <p:nvPr userDrawn="1"/>
        </p:nvPicPr>
        <p:blipFill>
          <a:blip r:embed="rId2"/>
          <a:stretch>
            <a:fillRect/>
          </a:stretch>
        </p:blipFill>
        <p:spPr>
          <a:xfrm>
            <a:off x="0" y="1588"/>
            <a:ext cx="9144000" cy="6854825"/>
          </a:xfrm>
          <a:prstGeom prst="rect">
            <a:avLst/>
          </a:prstGeom>
          <a:noFill/>
          <a:ln w="9525">
            <a:noFill/>
          </a:ln>
        </p:spPr>
      </p:pic>
      <p:pic>
        <p:nvPicPr>
          <p:cNvPr id="3076" name="圖片 8" descr="taipei tech key rev.02212013 _頁面_2.jpg"/>
          <p:cNvPicPr>
            <a:picLocks noChangeAspect="1"/>
          </p:cNvPicPr>
          <p:nvPr userDrawn="1"/>
        </p:nvPicPr>
        <p:blipFill>
          <a:blip r:embed="rId3" cstate="print"/>
          <a:stretch>
            <a:fillRect/>
          </a:stretch>
        </p:blipFill>
        <p:spPr>
          <a:xfrm>
            <a:off x="0" y="0"/>
            <a:ext cx="9144000" cy="6858000"/>
          </a:xfrm>
          <a:prstGeom prst="rect">
            <a:avLst/>
          </a:prstGeom>
          <a:noFill/>
          <a:ln w="9525">
            <a:noFill/>
          </a:ln>
        </p:spPr>
      </p:pic>
      <p:sp>
        <p:nvSpPr>
          <p:cNvPr id="2" name="標題 1"/>
          <p:cNvSpPr>
            <a:spLocks noGrp="1"/>
          </p:cNvSpPr>
          <p:nvPr>
            <p:ph type="title"/>
          </p:nvPr>
        </p:nvSpPr>
        <p:spPr>
          <a:xfrm>
            <a:off x="428596" y="0"/>
            <a:ext cx="7072362" cy="1143000"/>
          </a:xfrm>
        </p:spPr>
        <p:txBody>
          <a:bodyPr/>
          <a:lstStyle>
            <a:lvl1pPr algn="l">
              <a:defRPr sz="4000" b="1">
                <a:latin typeface="Times New Roman" panose="02020603050405020304" pitchFamily="18" charset="0"/>
                <a:ea typeface="Microsoft JhengHei" panose="020B0604030504040204" pitchFamily="34" charset="-120"/>
                <a:cs typeface="Times New Roman" panose="02020603050405020304" pitchFamily="18" charset="0"/>
              </a:defRPr>
            </a:lvl1pPr>
          </a:lstStyle>
          <a:p>
            <a:r>
              <a:rPr lang="zh-TW" altLang="en-US" dirty="0" smtClean="0"/>
              <a:t>按一下以編輯母片標題樣式</a:t>
            </a:r>
            <a:endParaRPr lang="zh-TW" altLang="en-US" dirty="0"/>
          </a:p>
        </p:txBody>
      </p:sp>
      <p:sp>
        <p:nvSpPr>
          <p:cNvPr id="3" name="內容版面配置區 2"/>
          <p:cNvSpPr>
            <a:spLocks noGrp="1"/>
          </p:cNvSpPr>
          <p:nvPr>
            <p:ph idx="1"/>
          </p:nvPr>
        </p:nvSpPr>
        <p:spPr>
          <a:xfrm>
            <a:off x="457200" y="1357298"/>
            <a:ext cx="8229600" cy="4500595"/>
          </a:xfrm>
        </p:spPr>
        <p:txBody>
          <a:bodyPr/>
          <a:lstStyle>
            <a:lvl1pPr>
              <a:defRPr>
                <a:latin typeface="Times New Roman" panose="02020603050405020304" pitchFamily="18" charset="0"/>
                <a:ea typeface="Microsoft JhengHei" panose="020B0604030504040204" pitchFamily="34" charset="-120"/>
                <a:cs typeface="Times New Roman" panose="02020603050405020304" pitchFamily="18" charset="0"/>
              </a:defRPr>
            </a:lvl1pPr>
            <a:lvl2pPr>
              <a:defRPr>
                <a:latin typeface="Times New Roman" panose="02020603050405020304" pitchFamily="18" charset="0"/>
                <a:ea typeface="Microsoft JhengHei" panose="020B0604030504040204" pitchFamily="34" charset="-120"/>
                <a:cs typeface="Times New Roman" panose="02020603050405020304" pitchFamily="18" charset="0"/>
              </a:defRPr>
            </a:lvl2pPr>
            <a:lvl3pPr>
              <a:defRPr>
                <a:latin typeface="Times New Roman" panose="02020603050405020304" pitchFamily="18" charset="0"/>
                <a:ea typeface="Microsoft JhengHei" panose="020B0604030504040204" pitchFamily="34" charset="-120"/>
                <a:cs typeface="Times New Roman" panose="02020603050405020304" pitchFamily="18" charset="0"/>
              </a:defRPr>
            </a:lvl3pPr>
            <a:lvl4pPr>
              <a:defRPr>
                <a:latin typeface="Times New Roman" panose="02020603050405020304" pitchFamily="18" charset="0"/>
                <a:ea typeface="Microsoft JhengHei" panose="020B0604030504040204" pitchFamily="34" charset="-120"/>
                <a:cs typeface="Times New Roman" panose="02020603050405020304" pitchFamily="18" charset="0"/>
              </a:defRPr>
            </a:lvl4pPr>
            <a:lvl5pPr>
              <a:defRPr>
                <a:latin typeface="Times New Roman" panose="02020603050405020304" pitchFamily="18" charset="0"/>
                <a:ea typeface="Microsoft JhengHei" panose="020B0604030504040204" pitchFamily="34" charset="-120"/>
                <a:cs typeface="Times New Roman" panose="02020603050405020304" pitchFamily="18" charset="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TW"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TW"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291293280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標題版面配置區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1027" name="文字版面配置區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p>
        </p:txBody>
      </p:sp>
      <p:sp>
        <p:nvSpPr>
          <p:cNvPr id="4" name="日期版面配置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kumimoji="0" sz="1200">
                <a:solidFill>
                  <a:schemeClr val="tx1">
                    <a:tint val="75000"/>
                  </a:schemeClr>
                </a:solidFill>
                <a:latin typeface="+mn-lt"/>
                <a:ea typeface="+mn-ea"/>
              </a:defRPr>
            </a:lvl1pPr>
          </a:lstStyle>
          <a:p>
            <a:pPr>
              <a:defRPr/>
            </a:pPr>
            <a:endParaRPr lang="zh-TW" altLang="en-US"/>
          </a:p>
        </p:txBody>
      </p:sp>
      <p:sp>
        <p:nvSpPr>
          <p:cNvPr id="5" name="頁尾版面配置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kumimoji="0" sz="1200">
                <a:solidFill>
                  <a:schemeClr val="tx1">
                    <a:tint val="75000"/>
                  </a:schemeClr>
                </a:solidFill>
                <a:latin typeface="+mn-lt"/>
                <a:ea typeface="+mn-ea"/>
              </a:defRPr>
            </a:lvl1pPr>
          </a:lstStyle>
          <a:p>
            <a:pPr>
              <a:defRPr/>
            </a:pPr>
            <a:endParaRPr lang="zh-TW" altLang="en-US" dirty="0"/>
          </a:p>
        </p:txBody>
      </p:sp>
      <p:sp>
        <p:nvSpPr>
          <p:cNvPr id="6" name="投影片編號版面配置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kumimoji="0" sz="1200">
                <a:solidFill>
                  <a:schemeClr val="tx1">
                    <a:tint val="75000"/>
                  </a:schemeClr>
                </a:solidFill>
                <a:latin typeface="+mn-lt"/>
                <a:ea typeface="+mn-ea"/>
              </a:defRPr>
            </a:lvl1pPr>
          </a:lstStyle>
          <a:p>
            <a:pPr>
              <a:defRPr/>
            </a:pPr>
            <a:fld id="{CC4934BA-D916-407F-A7DC-F7360150681C}" type="slidenum">
              <a:rPr lang="zh-TW" altLang="en-US"/>
              <a:pPr>
                <a:defRPr/>
              </a:pPr>
              <a:t>‹#›</a:t>
            </a:fld>
            <a:endParaRPr lang="zh-TW" altLang="en-US" dirty="0"/>
          </a:p>
        </p:txBody>
      </p:sp>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Lst>
  <p:timing>
    <p:tnLst>
      <p:par>
        <p:cTn id="1" dur="indefinite" restart="never" nodeType="tmRoot"/>
      </p:par>
    </p:tnLst>
  </p:timing>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新細明體" pitchFamily="18" charset="-120"/>
        </a:defRPr>
      </a:lvl2pPr>
      <a:lvl3pPr algn="ctr" rtl="0" eaLnBrk="0" fontAlgn="base" hangingPunct="0">
        <a:spcBef>
          <a:spcPct val="0"/>
        </a:spcBef>
        <a:spcAft>
          <a:spcPct val="0"/>
        </a:spcAft>
        <a:defRPr sz="4400">
          <a:solidFill>
            <a:schemeClr val="tx1"/>
          </a:solidFill>
          <a:latin typeface="Calibri" pitchFamily="34" charset="0"/>
          <a:ea typeface="新細明體" pitchFamily="18" charset="-120"/>
        </a:defRPr>
      </a:lvl3pPr>
      <a:lvl4pPr algn="ctr" rtl="0" eaLnBrk="0" fontAlgn="base" hangingPunct="0">
        <a:spcBef>
          <a:spcPct val="0"/>
        </a:spcBef>
        <a:spcAft>
          <a:spcPct val="0"/>
        </a:spcAft>
        <a:defRPr sz="4400">
          <a:solidFill>
            <a:schemeClr val="tx1"/>
          </a:solidFill>
          <a:latin typeface="Calibri" pitchFamily="34" charset="0"/>
          <a:ea typeface="新細明體" pitchFamily="18" charset="-120"/>
        </a:defRPr>
      </a:lvl4pPr>
      <a:lvl5pPr algn="ctr" rtl="0" eaLnBrk="0" fontAlgn="base" hangingPunct="0">
        <a:spcBef>
          <a:spcPct val="0"/>
        </a:spcBef>
        <a:spcAft>
          <a:spcPct val="0"/>
        </a:spcAft>
        <a:defRPr sz="4400">
          <a:solidFill>
            <a:schemeClr val="tx1"/>
          </a:solidFill>
          <a:latin typeface="Calibri" pitchFamily="34" charset="0"/>
          <a:ea typeface="新細明體" pitchFamily="18" charset="-120"/>
        </a:defRPr>
      </a:lvl5pPr>
      <a:lvl6pPr marL="457200" algn="ctr" rtl="0" fontAlgn="base">
        <a:spcBef>
          <a:spcPct val="0"/>
        </a:spcBef>
        <a:spcAft>
          <a:spcPct val="0"/>
        </a:spcAft>
        <a:defRPr sz="4400">
          <a:solidFill>
            <a:schemeClr val="tx1"/>
          </a:solidFill>
          <a:latin typeface="Calibri" pitchFamily="34" charset="0"/>
          <a:ea typeface="新細明體" pitchFamily="18" charset="-120"/>
        </a:defRPr>
      </a:lvl6pPr>
      <a:lvl7pPr marL="914400" algn="ctr" rtl="0" fontAlgn="base">
        <a:spcBef>
          <a:spcPct val="0"/>
        </a:spcBef>
        <a:spcAft>
          <a:spcPct val="0"/>
        </a:spcAft>
        <a:defRPr sz="4400">
          <a:solidFill>
            <a:schemeClr val="tx1"/>
          </a:solidFill>
          <a:latin typeface="Calibri" pitchFamily="34" charset="0"/>
          <a:ea typeface="新細明體" pitchFamily="18" charset="-120"/>
        </a:defRPr>
      </a:lvl7pPr>
      <a:lvl8pPr marL="1371600" algn="ctr" rtl="0" fontAlgn="base">
        <a:spcBef>
          <a:spcPct val="0"/>
        </a:spcBef>
        <a:spcAft>
          <a:spcPct val="0"/>
        </a:spcAft>
        <a:defRPr sz="4400">
          <a:solidFill>
            <a:schemeClr val="tx1"/>
          </a:solidFill>
          <a:latin typeface="Calibri" pitchFamily="34" charset="0"/>
          <a:ea typeface="新細明體" pitchFamily="18" charset="-120"/>
        </a:defRPr>
      </a:lvl8pPr>
      <a:lvl9pPr marL="1828800" algn="ctr" rtl="0" fontAlgn="base">
        <a:spcBef>
          <a:spcPct val="0"/>
        </a:spcBef>
        <a:spcAft>
          <a:spcPct val="0"/>
        </a:spcAft>
        <a:defRPr sz="4400">
          <a:solidFill>
            <a:schemeClr val="tx1"/>
          </a:solidFill>
          <a:latin typeface="Calibri" pitchFamily="34" charset="0"/>
          <a:ea typeface="新細明體" pitchFamily="18" charset="-12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9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t>
            </a:r>
            <a:endParaRPr lang="en-US" dirty="0"/>
          </a:p>
        </p:txBody>
      </p:sp>
      <p:sp>
        <p:nvSpPr>
          <p:cNvPr id="3" name="Slide Number Placeholder 2"/>
          <p:cNvSpPr>
            <a:spLocks noGrp="1"/>
          </p:cNvSpPr>
          <p:nvPr>
            <p:ph type="sldNum" sz="quarter" idx="4"/>
          </p:nvPr>
        </p:nvSpPr>
        <p:spPr/>
        <p:txBody>
          <a:bodyPr/>
          <a:lstStyle/>
          <a:p>
            <a:pPr>
              <a:defRPr/>
            </a:pPr>
            <a:fld id="{CC4934BA-D916-407F-A7DC-F7360150681C}" type="slidenum">
              <a:rPr lang="zh-TW" altLang="en-US" smtClean="0"/>
              <a:pPr>
                <a:defRPr/>
              </a:pPr>
              <a:t>1</a:t>
            </a:fld>
            <a:endParaRPr lang="zh-TW" altLang="en-US" dirty="0"/>
          </a:p>
        </p:txBody>
      </p:sp>
      <p:pic>
        <p:nvPicPr>
          <p:cNvPr id="4" name="Picture 3"/>
          <p:cNvPicPr>
            <a:picLocks noChangeAspect="1"/>
          </p:cNvPicPr>
          <p:nvPr/>
        </p:nvPicPr>
        <p:blipFill rotWithShape="1">
          <a:blip r:embed="rId3" cstate="print"/>
          <a:srcRect l="12490" r="12569" b="41600"/>
          <a:stretch/>
        </p:blipFill>
        <p:spPr>
          <a:xfrm>
            <a:off x="0" y="0"/>
            <a:ext cx="9144000" cy="2467649"/>
          </a:xfrm>
          <a:prstGeom prst="rect">
            <a:avLst/>
          </a:prstGeom>
        </p:spPr>
      </p:pic>
      <p:sp>
        <p:nvSpPr>
          <p:cNvPr id="5" name="標題 1"/>
          <p:cNvSpPr txBox="1">
            <a:spLocks/>
          </p:cNvSpPr>
          <p:nvPr/>
        </p:nvSpPr>
        <p:spPr bwMode="auto">
          <a:xfrm>
            <a:off x="0" y="2348880"/>
            <a:ext cx="9123718" cy="136815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b="1" kern="1200">
                <a:solidFill>
                  <a:schemeClr val="tx1"/>
                </a:solidFill>
                <a:latin typeface="Times New Roman" pitchFamily="18" charset="0"/>
                <a:ea typeface="微軟正黑體" pitchFamily="34" charset="-120"/>
                <a:cs typeface="Times New Roman" pitchFamily="18" charset="0"/>
              </a:defRPr>
            </a:lvl1pPr>
            <a:lvl2pPr algn="ctr" rtl="0" eaLnBrk="0" fontAlgn="base" hangingPunct="0">
              <a:spcBef>
                <a:spcPct val="0"/>
              </a:spcBef>
              <a:spcAft>
                <a:spcPct val="0"/>
              </a:spcAft>
              <a:defRPr sz="4400">
                <a:solidFill>
                  <a:schemeClr val="tx1"/>
                </a:solidFill>
                <a:latin typeface="Calibri" pitchFamily="34" charset="0"/>
                <a:ea typeface="新細明體" pitchFamily="18" charset="-120"/>
              </a:defRPr>
            </a:lvl2pPr>
            <a:lvl3pPr algn="ctr" rtl="0" eaLnBrk="0" fontAlgn="base" hangingPunct="0">
              <a:spcBef>
                <a:spcPct val="0"/>
              </a:spcBef>
              <a:spcAft>
                <a:spcPct val="0"/>
              </a:spcAft>
              <a:defRPr sz="4400">
                <a:solidFill>
                  <a:schemeClr val="tx1"/>
                </a:solidFill>
                <a:latin typeface="Calibri" pitchFamily="34" charset="0"/>
                <a:ea typeface="新細明體" pitchFamily="18" charset="-120"/>
              </a:defRPr>
            </a:lvl3pPr>
            <a:lvl4pPr algn="ctr" rtl="0" eaLnBrk="0" fontAlgn="base" hangingPunct="0">
              <a:spcBef>
                <a:spcPct val="0"/>
              </a:spcBef>
              <a:spcAft>
                <a:spcPct val="0"/>
              </a:spcAft>
              <a:defRPr sz="4400">
                <a:solidFill>
                  <a:schemeClr val="tx1"/>
                </a:solidFill>
                <a:latin typeface="Calibri" pitchFamily="34" charset="0"/>
                <a:ea typeface="新細明體" pitchFamily="18" charset="-120"/>
              </a:defRPr>
            </a:lvl4pPr>
            <a:lvl5pPr algn="ctr" rtl="0" eaLnBrk="0" fontAlgn="base" hangingPunct="0">
              <a:spcBef>
                <a:spcPct val="0"/>
              </a:spcBef>
              <a:spcAft>
                <a:spcPct val="0"/>
              </a:spcAft>
              <a:defRPr sz="4400">
                <a:solidFill>
                  <a:schemeClr val="tx1"/>
                </a:solidFill>
                <a:latin typeface="Calibri" pitchFamily="34" charset="0"/>
                <a:ea typeface="新細明體" pitchFamily="18" charset="-120"/>
              </a:defRPr>
            </a:lvl5pPr>
            <a:lvl6pPr marL="457200" algn="ctr" rtl="0" fontAlgn="base">
              <a:spcBef>
                <a:spcPct val="0"/>
              </a:spcBef>
              <a:spcAft>
                <a:spcPct val="0"/>
              </a:spcAft>
              <a:defRPr sz="4400">
                <a:solidFill>
                  <a:schemeClr val="tx1"/>
                </a:solidFill>
                <a:latin typeface="Calibri" pitchFamily="34" charset="0"/>
                <a:ea typeface="新細明體" pitchFamily="18" charset="-120"/>
              </a:defRPr>
            </a:lvl6pPr>
            <a:lvl7pPr marL="914400" algn="ctr" rtl="0" fontAlgn="base">
              <a:spcBef>
                <a:spcPct val="0"/>
              </a:spcBef>
              <a:spcAft>
                <a:spcPct val="0"/>
              </a:spcAft>
              <a:defRPr sz="4400">
                <a:solidFill>
                  <a:schemeClr val="tx1"/>
                </a:solidFill>
                <a:latin typeface="Calibri" pitchFamily="34" charset="0"/>
                <a:ea typeface="新細明體" pitchFamily="18" charset="-120"/>
              </a:defRPr>
            </a:lvl7pPr>
            <a:lvl8pPr marL="1371600" algn="ctr" rtl="0" fontAlgn="base">
              <a:spcBef>
                <a:spcPct val="0"/>
              </a:spcBef>
              <a:spcAft>
                <a:spcPct val="0"/>
              </a:spcAft>
              <a:defRPr sz="4400">
                <a:solidFill>
                  <a:schemeClr val="tx1"/>
                </a:solidFill>
                <a:latin typeface="Calibri" pitchFamily="34" charset="0"/>
                <a:ea typeface="新細明體" pitchFamily="18" charset="-120"/>
              </a:defRPr>
            </a:lvl8pPr>
            <a:lvl9pPr marL="1828800" algn="ctr" rtl="0" fontAlgn="base">
              <a:spcBef>
                <a:spcPct val="0"/>
              </a:spcBef>
              <a:spcAft>
                <a:spcPct val="0"/>
              </a:spcAft>
              <a:defRPr sz="4400">
                <a:solidFill>
                  <a:schemeClr val="tx1"/>
                </a:solidFill>
                <a:latin typeface="Calibri" pitchFamily="34" charset="0"/>
                <a:ea typeface="新細明體" pitchFamily="18" charset="-120"/>
              </a:defRPr>
            </a:lvl9pPr>
          </a:lstStyle>
          <a:p>
            <a:pPr algn="ctr" eaLnBrk="1" fontAlgn="auto" hangingPunct="1">
              <a:spcBef>
                <a:spcPts val="0"/>
              </a:spcBef>
              <a:spcAft>
                <a:spcPts val="0"/>
              </a:spcAft>
            </a:pPr>
            <a:r>
              <a:rPr lang="en-IN" sz="3200" dirty="0">
                <a:solidFill>
                  <a:srgbClr val="FF0000"/>
                </a:solidFill>
              </a:rPr>
              <a:t>Practical Automated Video Analytics for Crowd Monitoring and Counting</a:t>
            </a:r>
            <a:endParaRPr kumimoji="0" lang="en-US" sz="1400" b="0" dirty="0">
              <a:solidFill>
                <a:srgbClr val="FF0000"/>
              </a:solidFill>
            </a:endParaRPr>
          </a:p>
        </p:txBody>
      </p:sp>
      <p:sp>
        <p:nvSpPr>
          <p:cNvPr id="6" name="Rectangle 5"/>
          <p:cNvSpPr/>
          <p:nvPr/>
        </p:nvSpPr>
        <p:spPr>
          <a:xfrm>
            <a:off x="323528" y="3645024"/>
            <a:ext cx="8463884" cy="2169825"/>
          </a:xfrm>
          <a:prstGeom prst="rect">
            <a:avLst/>
          </a:prstGeom>
          <a:solidFill>
            <a:schemeClr val="accent5">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wrap="square">
            <a:spAutoFit/>
          </a:bodyPr>
          <a:lstStyle/>
          <a:p>
            <a:r>
              <a:rPr lang="en-IN" dirty="0">
                <a:latin typeface="Times New Roman" panose="02020603050405020304" pitchFamily="18" charset="0"/>
                <a:cs typeface="Times New Roman" panose="02020603050405020304" pitchFamily="18" charset="0"/>
              </a:rPr>
              <a:t>K. H. Cheong, S. </a:t>
            </a:r>
            <a:r>
              <a:rPr lang="en-IN" dirty="0" err="1">
                <a:latin typeface="Times New Roman" panose="02020603050405020304" pitchFamily="18" charset="0"/>
                <a:cs typeface="Times New Roman" panose="02020603050405020304" pitchFamily="18" charset="0"/>
              </a:rPr>
              <a:t>Poeschmann</a:t>
            </a:r>
            <a:r>
              <a:rPr lang="en-IN" dirty="0">
                <a:latin typeface="Times New Roman" panose="02020603050405020304" pitchFamily="18" charset="0"/>
                <a:cs typeface="Times New Roman" panose="02020603050405020304" pitchFamily="18" charset="0"/>
              </a:rPr>
              <a:t>, J. W. Lai, J. M. </a:t>
            </a:r>
            <a:r>
              <a:rPr lang="en-IN" dirty="0" err="1">
                <a:latin typeface="Times New Roman" panose="02020603050405020304" pitchFamily="18" charset="0"/>
                <a:cs typeface="Times New Roman" panose="02020603050405020304" pitchFamily="18" charset="0"/>
              </a:rPr>
              <a:t>Koh</a:t>
            </a:r>
            <a:r>
              <a:rPr lang="en-IN" dirty="0">
                <a:latin typeface="Times New Roman" panose="02020603050405020304" pitchFamily="18" charset="0"/>
                <a:cs typeface="Times New Roman" panose="02020603050405020304" pitchFamily="18" charset="0"/>
              </a:rPr>
              <a:t>, U. R. Acharya, S.C.M. </a:t>
            </a:r>
            <a:r>
              <a:rPr lang="en-IN" dirty="0" smtClean="0">
                <a:latin typeface="Times New Roman" panose="02020603050405020304" pitchFamily="18" charset="0"/>
                <a:cs typeface="Times New Roman" panose="02020603050405020304" pitchFamily="18" charset="0"/>
              </a:rPr>
              <a:t>Yu, </a:t>
            </a:r>
            <a:r>
              <a:rPr lang="en-IN" dirty="0">
                <a:latin typeface="Times New Roman" panose="02020603050405020304" pitchFamily="18" charset="0"/>
                <a:cs typeface="Times New Roman" panose="02020603050405020304" pitchFamily="18" charset="0"/>
              </a:rPr>
              <a:t>and K. J. W. Tang, “Practical </a:t>
            </a:r>
            <a:r>
              <a:rPr lang="en-IN" dirty="0" smtClean="0">
                <a:latin typeface="Times New Roman" panose="02020603050405020304" pitchFamily="18" charset="0"/>
                <a:cs typeface="Times New Roman" panose="02020603050405020304" pitchFamily="18" charset="0"/>
              </a:rPr>
              <a:t>automated video analytics </a:t>
            </a:r>
            <a:r>
              <a:rPr lang="en-IN" dirty="0">
                <a:latin typeface="Times New Roman" panose="02020603050405020304" pitchFamily="18" charset="0"/>
                <a:cs typeface="Times New Roman" panose="02020603050405020304" pitchFamily="18" charset="0"/>
              </a:rPr>
              <a:t>for </a:t>
            </a:r>
            <a:r>
              <a:rPr lang="en-IN" dirty="0" smtClean="0">
                <a:latin typeface="Times New Roman" panose="02020603050405020304" pitchFamily="18" charset="0"/>
                <a:cs typeface="Times New Roman" panose="02020603050405020304" pitchFamily="18" charset="0"/>
              </a:rPr>
              <a:t>crowd monitoring </a:t>
            </a:r>
            <a:r>
              <a:rPr lang="en-IN" dirty="0">
                <a:latin typeface="Times New Roman" panose="02020603050405020304" pitchFamily="18" charset="0"/>
                <a:cs typeface="Times New Roman" panose="02020603050405020304" pitchFamily="18" charset="0"/>
              </a:rPr>
              <a:t>and </a:t>
            </a:r>
            <a:r>
              <a:rPr lang="en-IN" dirty="0" smtClean="0">
                <a:latin typeface="Times New Roman" panose="02020603050405020304" pitchFamily="18" charset="0"/>
                <a:cs typeface="Times New Roman" panose="02020603050405020304" pitchFamily="18" charset="0"/>
              </a:rPr>
              <a:t>counting,” </a:t>
            </a:r>
            <a:r>
              <a:rPr lang="en-IN" i="1" dirty="0" smtClean="0">
                <a:latin typeface="Times New Roman" panose="02020603050405020304" pitchFamily="18" charset="0"/>
                <a:cs typeface="Times New Roman" panose="02020603050405020304" pitchFamily="18" charset="0"/>
              </a:rPr>
              <a:t>IEEE </a:t>
            </a:r>
            <a:r>
              <a:rPr lang="en-IN" i="1" dirty="0">
                <a:latin typeface="Times New Roman" panose="02020603050405020304" pitchFamily="18" charset="0"/>
                <a:cs typeface="Times New Roman" panose="02020603050405020304" pitchFamily="18" charset="0"/>
              </a:rPr>
              <a:t>Access</a:t>
            </a:r>
            <a:r>
              <a:rPr lang="en-IN" dirty="0">
                <a:latin typeface="Times New Roman" panose="02020603050405020304" pitchFamily="18" charset="0"/>
                <a:cs typeface="Times New Roman" panose="02020603050405020304" pitchFamily="18" charset="0"/>
              </a:rPr>
              <a:t>, vol. 7, pp.183252-183261, </a:t>
            </a:r>
            <a:r>
              <a:rPr lang="en-IN" dirty="0" smtClean="0">
                <a:latin typeface="Times New Roman" panose="02020603050405020304" pitchFamily="18" charset="0"/>
                <a:cs typeface="Times New Roman" panose="02020603050405020304" pitchFamily="18" charset="0"/>
              </a:rPr>
              <a:t>Dec. 2019</a:t>
            </a:r>
            <a:r>
              <a:rPr lang="en-IN" dirty="0">
                <a:latin typeface="Times New Roman" panose="02020603050405020304" pitchFamily="18" charset="0"/>
                <a:cs typeface="Times New Roman" panose="02020603050405020304" pitchFamily="18" charset="0"/>
              </a:rPr>
              <a:t>.</a:t>
            </a:r>
          </a:p>
          <a:p>
            <a:pPr algn="just"/>
            <a:endParaRPr lang="en-US" sz="1200" baseline="30000" dirty="0" smtClean="0">
              <a:latin typeface="Times New Roman" panose="02020603050405020304" pitchFamily="18" charset="0"/>
              <a:cs typeface="Times New Roman" panose="02020603050405020304" pitchFamily="18" charset="0"/>
            </a:endParaRPr>
          </a:p>
          <a:p>
            <a:endParaRPr lang="en-IN" altLang="zh-TW" dirty="0" smtClean="0">
              <a:latin typeface="Times New Roman" panose="02020603050405020304" pitchFamily="18" charset="0"/>
              <a:ea typeface="Microsoft JhengHei" panose="020B0604030504040204" pitchFamily="34" charset="-120"/>
              <a:cs typeface="Times New Roman" panose="02020603050405020304" pitchFamily="18" charset="0"/>
            </a:endParaRPr>
          </a:p>
          <a:p>
            <a:r>
              <a:rPr lang="zh-TW" altLang="en-US" dirty="0" smtClean="0">
                <a:latin typeface="Times New Roman" panose="02020603050405020304" pitchFamily="18" charset="0"/>
                <a:ea typeface="Microsoft JhengHei" panose="020B0604030504040204" pitchFamily="34" charset="-120"/>
                <a:cs typeface="Times New Roman" panose="02020603050405020304" pitchFamily="18" charset="0"/>
              </a:rPr>
              <a:t>Presenter: </a:t>
            </a:r>
            <a:r>
              <a:rPr lang="en-US" altLang="zh-TW" dirty="0" smtClean="0">
                <a:latin typeface="Times New Roman" panose="02020603050405020304" pitchFamily="18" charset="0"/>
                <a:cs typeface="Times New Roman" panose="02020603050405020304" pitchFamily="18" charset="0"/>
              </a:rPr>
              <a:t>Ashish Kumar</a:t>
            </a:r>
            <a:endParaRPr lang="zh-TW" altLang="en-US" dirty="0" smtClean="0">
              <a:latin typeface="Times New Roman" panose="02020603050405020304" pitchFamily="18" charset="0"/>
              <a:ea typeface="Microsoft JhengHei" panose="020B0604030504040204" pitchFamily="34" charset="-120"/>
              <a:cs typeface="Times New Roman" panose="02020603050405020304" pitchFamily="18" charset="0"/>
            </a:endParaRPr>
          </a:p>
          <a:p>
            <a:r>
              <a:rPr lang="zh-TW" altLang="en-US" dirty="0" smtClean="0">
                <a:latin typeface="Times New Roman" panose="02020603050405020304" pitchFamily="18" charset="0"/>
                <a:ea typeface="Microsoft JhengHei" panose="020B0604030504040204" pitchFamily="34" charset="-120"/>
                <a:cs typeface="Times New Roman" panose="02020603050405020304" pitchFamily="18" charset="0"/>
              </a:rPr>
              <a:t>Advisor: Prof. Yo-Ping Huang</a:t>
            </a:r>
          </a:p>
          <a:p>
            <a:endParaRPr lang="en-US" sz="1900" dirty="0" smtClean="0">
              <a:latin typeface="Times New Roman" panose="02020603050405020304" pitchFamily="18" charset="0"/>
              <a:cs typeface="Times New Roman" panose="02020603050405020304" pitchFamily="18" charset="0"/>
            </a:endParaRPr>
          </a:p>
        </p:txBody>
      </p:sp>
      <p:sp>
        <p:nvSpPr>
          <p:cNvPr id="9" name="Rectangle 1"/>
          <p:cNvSpPr>
            <a:spLocks noChangeArrowheads="1"/>
          </p:cNvSpPr>
          <p:nvPr/>
        </p:nvSpPr>
        <p:spPr bwMode="auto">
          <a:xfrm>
            <a:off x="1187624" y="450896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800" b="0" i="0" u="none" strike="noStrike" cap="none" normalizeH="0" baseline="0" smtClean="0">
                <a:ln>
                  <a:noFill/>
                </a:ln>
                <a:solidFill>
                  <a:schemeClr val="tx1"/>
                </a:solidFill>
                <a:effectLst/>
                <a:latin typeface="Arial" panose="020B0604020202020204" pitchFamily="34" charset="0"/>
              </a:rPr>
              <a:t/>
            </a:r>
            <a:br>
              <a:rPr kumimoji="0" lang="zh-TW" altLang="zh-TW" sz="1800" b="0" i="0" u="none" strike="noStrike" cap="none" normalizeH="0" baseline="0" smtClean="0">
                <a:ln>
                  <a:noFill/>
                </a:ln>
                <a:solidFill>
                  <a:schemeClr val="tx1"/>
                </a:solidFill>
                <a:effectLst/>
                <a:latin typeface="Arial" panose="020B0604020202020204" pitchFamily="34" charset="0"/>
              </a:rPr>
            </a:br>
            <a:endParaRPr kumimoji="0" lang="zh-TW" altLang="zh-TW"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12044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07504" y="1357298"/>
            <a:ext cx="3126456" cy="4500595"/>
          </a:xfrm>
        </p:spPr>
        <p:txBody>
          <a:bodyPr/>
          <a:lstStyle/>
          <a:p>
            <a:endParaRPr lang="en-IN" sz="22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10</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a:picLocks noChangeAspect="1"/>
          </p:cNvPicPr>
          <p:nvPr/>
        </p:nvPicPr>
        <p:blipFill rotWithShape="1">
          <a:blip r:embed="rId2"/>
          <a:srcRect l="33397" t="24407" r="25649" b="21454"/>
          <a:stretch/>
        </p:blipFill>
        <p:spPr>
          <a:xfrm>
            <a:off x="1691680" y="1330063"/>
            <a:ext cx="6264696" cy="4656193"/>
          </a:xfrm>
          <a:prstGeom prst="rect">
            <a:avLst/>
          </a:prstGeom>
        </p:spPr>
      </p:pic>
    </p:spTree>
    <p:extLst>
      <p:ext uri="{BB962C8B-B14F-4D97-AF65-F5344CB8AC3E}">
        <p14:creationId xmlns:p14="http://schemas.microsoft.com/office/powerpoint/2010/main" val="1608499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solidFill>
                <a:srgbClr val="00B050"/>
              </a:solidFill>
            </a:endParaRPr>
          </a:p>
        </p:txBody>
      </p:sp>
      <p:sp>
        <p:nvSpPr>
          <p:cNvPr id="3" name="Content Placeholder 2"/>
          <p:cNvSpPr>
            <a:spLocks noGrp="1"/>
          </p:cNvSpPr>
          <p:nvPr>
            <p:ph idx="1"/>
          </p:nvPr>
        </p:nvSpPr>
        <p:spPr>
          <a:xfrm>
            <a:off x="107504" y="1357298"/>
            <a:ext cx="8928992" cy="4663990"/>
          </a:xfrm>
        </p:spPr>
        <p:txBody>
          <a:bodyPr/>
          <a:lstStyle/>
          <a:p>
            <a:pPr marL="0" indent="0">
              <a:buNone/>
            </a:pPr>
            <a:r>
              <a:rPr lang="en-IN" sz="2400" b="1" dirty="0" smtClean="0">
                <a:solidFill>
                  <a:srgbClr val="FF0000"/>
                </a:solidFill>
              </a:rPr>
              <a:t>Convolutional Neural Networks (CNN)</a:t>
            </a:r>
            <a:endParaRPr lang="en-IN" sz="2400" b="1" dirty="0">
              <a:solidFill>
                <a:srgbClr val="FF0000"/>
              </a:solidFill>
            </a:endParaRPr>
          </a:p>
          <a:p>
            <a:pPr marL="0" indent="0">
              <a:buNone/>
            </a:pPr>
            <a:endParaRPr lang="en-IN" sz="1600" dirty="0" smtClean="0">
              <a:solidFill>
                <a:srgbClr val="FF0000"/>
              </a:solidFill>
            </a:endParaRPr>
          </a:p>
          <a:p>
            <a:r>
              <a:rPr lang="en-IN" sz="2200" dirty="0" smtClean="0"/>
              <a:t>Both YOLO and SSD methods were compared. </a:t>
            </a:r>
            <a:endParaRPr lang="en-IN" sz="22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11</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a:picLocks noChangeAspect="1"/>
          </p:cNvPicPr>
          <p:nvPr/>
        </p:nvPicPr>
        <p:blipFill rotWithShape="1">
          <a:blip r:embed="rId2"/>
          <a:srcRect l="33397" t="30313" r="25649" b="17516"/>
          <a:stretch/>
        </p:blipFill>
        <p:spPr>
          <a:xfrm>
            <a:off x="3563888" y="2564904"/>
            <a:ext cx="5328592" cy="3816424"/>
          </a:xfrm>
          <a:prstGeom prst="rect">
            <a:avLst/>
          </a:prstGeom>
        </p:spPr>
      </p:pic>
    </p:spTree>
    <p:extLst>
      <p:ext uri="{BB962C8B-B14F-4D97-AF65-F5344CB8AC3E}">
        <p14:creationId xmlns:p14="http://schemas.microsoft.com/office/powerpoint/2010/main" val="35992325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sz="2200" dirty="0" smtClean="0"/>
              <a:t>Model utilized in paper is implementation of Google’s </a:t>
            </a:r>
            <a:r>
              <a:rPr lang="en-IN" sz="2200" dirty="0" err="1" smtClean="0"/>
              <a:t>MobileNet</a:t>
            </a:r>
            <a:r>
              <a:rPr lang="en-IN" sz="2200" dirty="0" smtClean="0"/>
              <a:t> SSD.</a:t>
            </a:r>
          </a:p>
          <a:p>
            <a:endParaRPr lang="en-IN" sz="2000" dirty="0"/>
          </a:p>
          <a:p>
            <a:r>
              <a:rPr lang="en-IN" sz="2200" dirty="0" smtClean="0"/>
              <a:t>Initially trained on common objects in context (COCO) dataset and refined on PASCAL VOC0712.</a:t>
            </a:r>
            <a:endParaRPr lang="en-IN" sz="22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12</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a:picLocks noChangeAspect="1"/>
          </p:cNvPicPr>
          <p:nvPr/>
        </p:nvPicPr>
        <p:blipFill rotWithShape="1">
          <a:blip r:embed="rId2"/>
          <a:srcRect l="9046" t="44094" r="54980" b="18500"/>
          <a:stretch/>
        </p:blipFill>
        <p:spPr>
          <a:xfrm>
            <a:off x="3428585" y="3212976"/>
            <a:ext cx="5463896" cy="3194277"/>
          </a:xfrm>
          <a:prstGeom prst="rect">
            <a:avLst/>
          </a:prstGeom>
        </p:spPr>
      </p:pic>
    </p:spTree>
    <p:extLst>
      <p:ext uri="{BB962C8B-B14F-4D97-AF65-F5344CB8AC3E}">
        <p14:creationId xmlns:p14="http://schemas.microsoft.com/office/powerpoint/2010/main" val="319928909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352928" cy="1143000"/>
          </a:xfrm>
        </p:spPr>
        <p:txBody>
          <a:bodyPr/>
          <a:lstStyle/>
          <a:p>
            <a:r>
              <a:rPr lang="en-IN" dirty="0" smtClean="0">
                <a:solidFill>
                  <a:srgbClr val="00B050"/>
                </a:solidFill>
              </a:rPr>
              <a:t>TEMPORAL TRACKING</a:t>
            </a:r>
            <a:endParaRPr lang="en-IN" dirty="0">
              <a:solidFill>
                <a:srgbClr val="00B050"/>
              </a:solidFill>
            </a:endParaRPr>
          </a:p>
        </p:txBody>
      </p:sp>
      <p:sp>
        <p:nvSpPr>
          <p:cNvPr id="3" name="Content Placeholder 2"/>
          <p:cNvSpPr>
            <a:spLocks noGrp="1"/>
          </p:cNvSpPr>
          <p:nvPr>
            <p:ph idx="1"/>
          </p:nvPr>
        </p:nvSpPr>
        <p:spPr>
          <a:xfrm>
            <a:off x="179512" y="1357298"/>
            <a:ext cx="8856984" cy="4500595"/>
          </a:xfrm>
        </p:spPr>
        <p:txBody>
          <a:bodyPr/>
          <a:lstStyle/>
          <a:p>
            <a:r>
              <a:rPr lang="en-IN" sz="2200" dirty="0" smtClean="0"/>
              <a:t>Comparing the centroids of identified boundary boxes for each frame against those of previous and labelling pairs as identical based on </a:t>
            </a:r>
            <a:r>
              <a:rPr lang="en-IN" sz="2200" dirty="0" smtClean="0">
                <a:solidFill>
                  <a:srgbClr val="FF0000"/>
                </a:solidFill>
              </a:rPr>
              <a:t>nearest distance basis</a:t>
            </a:r>
            <a:r>
              <a:rPr lang="en-IN" sz="2200" dirty="0" smtClean="0"/>
              <a:t>.</a:t>
            </a:r>
          </a:p>
          <a:p>
            <a:endParaRPr lang="en-IN" sz="22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13</a:t>
            </a:fld>
            <a:endParaRPr kumimoji="0" lang="zh-TW" altLang="en-US" sz="1200" b="0" i="0" u="none" strike="noStrike" kern="1200" cap="none" spc="0" normalizeH="0" baseline="0" noProof="0" dirty="0">
              <a:ln>
                <a:noFill/>
              </a:ln>
              <a:solidFill>
                <a:srgbClr val="898989"/>
              </a:solidFill>
              <a:effectLst/>
              <a:uLnTx/>
              <a:uFillTx/>
              <a:latin typeface="Calibri" panose="020F0502020204030204" pitchFamily="34" charset="0"/>
              <a:ea typeface="PMingLiU" pitchFamily="18" charset="-120"/>
              <a:cs typeface="+mn-cs"/>
            </a:endParaRPr>
          </a:p>
        </p:txBody>
      </p:sp>
      <p:sp>
        <p:nvSpPr>
          <p:cNvPr id="5" name="Rectangle 4"/>
          <p:cNvSpPr/>
          <p:nvPr/>
        </p:nvSpPr>
        <p:spPr>
          <a:xfrm>
            <a:off x="683568" y="2924944"/>
            <a:ext cx="1584176" cy="1008112"/>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1"/>
                </a:solidFill>
                <a:latin typeface="Times New Roman" panose="02020603050405020304" pitchFamily="18" charset="0"/>
                <a:cs typeface="Times New Roman" panose="02020603050405020304" pitchFamily="18" charset="0"/>
              </a:rPr>
              <a:t>Centroid in previous frame</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3203848" y="2924944"/>
            <a:ext cx="1584176" cy="1008112"/>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1"/>
                </a:solidFill>
                <a:latin typeface="Times New Roman" panose="02020603050405020304" pitchFamily="18" charset="0"/>
                <a:cs typeface="Times New Roman" panose="02020603050405020304" pitchFamily="18" charset="0"/>
              </a:rPr>
              <a:t>No matching counterpart in current frame</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7" name="Rectangle 6"/>
          <p:cNvSpPr/>
          <p:nvPr/>
        </p:nvSpPr>
        <p:spPr>
          <a:xfrm>
            <a:off x="5796136" y="2924944"/>
            <a:ext cx="1584176" cy="1008112"/>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1"/>
                </a:solidFill>
                <a:latin typeface="Times New Roman" panose="02020603050405020304" pitchFamily="18" charset="0"/>
                <a:cs typeface="Times New Roman" panose="02020603050405020304" pitchFamily="18" charset="0"/>
              </a:rPr>
              <a:t>Left the scene</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8" name="Rectangle 7"/>
          <p:cNvSpPr/>
          <p:nvPr/>
        </p:nvSpPr>
        <p:spPr>
          <a:xfrm>
            <a:off x="683568" y="4365104"/>
            <a:ext cx="1584176" cy="1008112"/>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1"/>
                </a:solidFill>
                <a:latin typeface="Times New Roman" panose="02020603050405020304" pitchFamily="18" charset="0"/>
                <a:cs typeface="Times New Roman" panose="02020603050405020304" pitchFamily="18" charset="0"/>
              </a:rPr>
              <a:t>Centroid in current frame</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9" name="Rectangle 8"/>
          <p:cNvSpPr/>
          <p:nvPr/>
        </p:nvSpPr>
        <p:spPr>
          <a:xfrm>
            <a:off x="3203848" y="4365104"/>
            <a:ext cx="1584176" cy="1008112"/>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1"/>
                </a:solidFill>
                <a:latin typeface="Times New Roman" panose="02020603050405020304" pitchFamily="18" charset="0"/>
                <a:cs typeface="Times New Roman" panose="02020603050405020304" pitchFamily="18" charset="0"/>
              </a:rPr>
              <a:t>No matching counterpart in previous frame</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10" name="Rectangle 9"/>
          <p:cNvSpPr/>
          <p:nvPr/>
        </p:nvSpPr>
        <p:spPr>
          <a:xfrm>
            <a:off x="5796136" y="4365104"/>
            <a:ext cx="1584176" cy="1008112"/>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1"/>
                </a:solidFill>
                <a:latin typeface="Times New Roman" panose="02020603050405020304" pitchFamily="18" charset="0"/>
                <a:cs typeface="Times New Roman" panose="02020603050405020304" pitchFamily="18" charset="0"/>
              </a:rPr>
              <a:t>Newly entered</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78538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14</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a:picLocks noChangeAspect="1"/>
          </p:cNvPicPr>
          <p:nvPr/>
        </p:nvPicPr>
        <p:blipFill rotWithShape="1">
          <a:blip r:embed="rId2"/>
          <a:srcRect l="33397" t="22438" r="26203" b="29329"/>
          <a:stretch/>
        </p:blipFill>
        <p:spPr>
          <a:xfrm>
            <a:off x="555774" y="1378564"/>
            <a:ext cx="6114802" cy="4104456"/>
          </a:xfrm>
          <a:prstGeom prst="rect">
            <a:avLst/>
          </a:prstGeom>
        </p:spPr>
      </p:pic>
      <p:pic>
        <p:nvPicPr>
          <p:cNvPr id="6" name="Picture 5"/>
          <p:cNvPicPr>
            <a:picLocks noChangeAspect="1"/>
          </p:cNvPicPr>
          <p:nvPr/>
        </p:nvPicPr>
        <p:blipFill rotWithShape="1">
          <a:blip r:embed="rId2"/>
          <a:srcRect l="33397" t="71541" r="26203" b="7673"/>
          <a:stretch/>
        </p:blipFill>
        <p:spPr>
          <a:xfrm>
            <a:off x="3995936" y="5445224"/>
            <a:ext cx="4896544" cy="1416405"/>
          </a:xfrm>
          <a:prstGeom prst="rect">
            <a:avLst/>
          </a:prstGeom>
        </p:spPr>
      </p:pic>
      <p:sp>
        <p:nvSpPr>
          <p:cNvPr id="7" name="Rectangle 6"/>
          <p:cNvSpPr/>
          <p:nvPr/>
        </p:nvSpPr>
        <p:spPr>
          <a:xfrm>
            <a:off x="6948264" y="1340768"/>
            <a:ext cx="2016224" cy="1512168"/>
          </a:xfrm>
          <a:prstGeom prst="rect">
            <a:avLst/>
          </a:prstGeom>
          <a:solidFill>
            <a:schemeClr val="bg1"/>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dirty="0" smtClean="0">
                <a:latin typeface="Times New Roman" panose="02020603050405020304" pitchFamily="18" charset="0"/>
                <a:cs typeface="Times New Roman" panose="02020603050405020304" pitchFamily="18" charset="0"/>
              </a:rPr>
              <a:t>Checked at reference marked wrong in research paper</a:t>
            </a:r>
            <a:endParaRPr lang="en-IN" dirty="0">
              <a:latin typeface="Times New Roman" panose="02020603050405020304" pitchFamily="18" charset="0"/>
              <a:cs typeface="Times New Roman" panose="02020603050405020304" pitchFamily="18" charset="0"/>
            </a:endParaRPr>
          </a:p>
        </p:txBody>
      </p:sp>
      <p:cxnSp>
        <p:nvCxnSpPr>
          <p:cNvPr id="9" name="Curved Connector 8"/>
          <p:cNvCxnSpPr/>
          <p:nvPr/>
        </p:nvCxnSpPr>
        <p:spPr>
          <a:xfrm rot="5400000">
            <a:off x="6000475" y="2648597"/>
            <a:ext cx="1512168" cy="1488798"/>
          </a:xfrm>
          <a:prstGeom prst="curvedConnector3">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9067622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00B050"/>
                </a:solidFill>
              </a:rPr>
              <a:t>SUBJECT COUNTING</a:t>
            </a:r>
            <a:endParaRPr lang="en-IN" dirty="0">
              <a:solidFill>
                <a:srgbClr val="00B050"/>
              </a:solidFill>
            </a:endParaRPr>
          </a:p>
        </p:txBody>
      </p:sp>
      <p:sp>
        <p:nvSpPr>
          <p:cNvPr id="3" name="Content Placeholder 2"/>
          <p:cNvSpPr>
            <a:spLocks noGrp="1"/>
          </p:cNvSpPr>
          <p:nvPr>
            <p:ph idx="1"/>
          </p:nvPr>
        </p:nvSpPr>
        <p:spPr>
          <a:xfrm>
            <a:off x="179512" y="1357298"/>
            <a:ext cx="8784976" cy="4663990"/>
          </a:xfrm>
        </p:spPr>
        <p:txBody>
          <a:bodyPr/>
          <a:lstStyle/>
          <a:p>
            <a:r>
              <a:rPr lang="en-IN" sz="2200" dirty="0" smtClean="0"/>
              <a:t>Counting of identified objects can be set to </a:t>
            </a:r>
            <a:r>
              <a:rPr lang="en-IN" sz="2200" dirty="0" smtClean="0">
                <a:solidFill>
                  <a:srgbClr val="FF0000"/>
                </a:solidFill>
              </a:rPr>
              <a:t>scene wise</a:t>
            </a:r>
            <a:r>
              <a:rPr lang="en-IN" sz="2200" dirty="0" smtClean="0"/>
              <a:t> or </a:t>
            </a:r>
            <a:r>
              <a:rPr lang="en-IN" sz="2200" dirty="0" smtClean="0">
                <a:solidFill>
                  <a:srgbClr val="FF0000"/>
                </a:solidFill>
              </a:rPr>
              <a:t>portal wise</a:t>
            </a:r>
            <a:r>
              <a:rPr lang="en-IN" sz="2200" dirty="0" smtClean="0"/>
              <a:t>.</a:t>
            </a:r>
          </a:p>
          <a:p>
            <a:endParaRPr lang="en-IN" sz="2200" dirty="0" smtClean="0"/>
          </a:p>
          <a:p>
            <a:r>
              <a:rPr lang="en-IN" sz="2200" dirty="0" smtClean="0"/>
              <a:t>Scene wise – subjects are counted the movement they enter scene captured by video camera and real time on-scene subject counts are recorded together with cumulative counts.</a:t>
            </a:r>
          </a:p>
          <a:p>
            <a:pPr>
              <a:buFont typeface="Wingdings" panose="05000000000000000000" pitchFamily="2" charset="2"/>
              <a:buChar char="Ø"/>
            </a:pPr>
            <a:r>
              <a:rPr lang="en-IN" sz="2200" dirty="0" smtClean="0"/>
              <a:t>Extreme boundaries between which counting occurs and subject tracking take place. </a:t>
            </a:r>
          </a:p>
          <a:p>
            <a:endParaRPr lang="en-IN" sz="2200" dirty="0" smtClean="0"/>
          </a:p>
          <a:p>
            <a:r>
              <a:rPr lang="en-IN" sz="2200" dirty="0" smtClean="0"/>
              <a:t>Portal wise – subjects are added to cumulative count only when they cross a specified boundary in the captured scene.</a:t>
            </a:r>
          </a:p>
          <a:p>
            <a:pPr>
              <a:buFont typeface="Wingdings" panose="05000000000000000000" pitchFamily="2" charset="2"/>
              <a:buChar char="Ø"/>
            </a:pPr>
            <a:r>
              <a:rPr lang="en-IN" sz="2200" dirty="0" smtClean="0"/>
              <a:t>User may select from default preset of 10 regularly spaced boundary lines or freely draw desired boundary.</a:t>
            </a:r>
            <a:endParaRPr lang="en-IN" sz="22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15</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3189081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4" y="44624"/>
            <a:ext cx="8856984" cy="980728"/>
          </a:xfrm>
        </p:spPr>
        <p:txBody>
          <a:bodyPr/>
          <a:lstStyle/>
          <a:p>
            <a:r>
              <a:rPr lang="en-IN" dirty="0" smtClean="0">
                <a:solidFill>
                  <a:srgbClr val="00B050"/>
                </a:solidFill>
              </a:rPr>
              <a:t>DATA PROCESSING AND COMPUTATIONAL RESOURCE</a:t>
            </a:r>
            <a:endParaRPr lang="en-IN" dirty="0">
              <a:solidFill>
                <a:srgbClr val="00B050"/>
              </a:solidFill>
            </a:endParaRPr>
          </a:p>
        </p:txBody>
      </p:sp>
      <p:sp>
        <p:nvSpPr>
          <p:cNvPr id="3" name="Content Placeholder 2"/>
          <p:cNvSpPr>
            <a:spLocks noGrp="1"/>
          </p:cNvSpPr>
          <p:nvPr>
            <p:ph idx="1"/>
          </p:nvPr>
        </p:nvSpPr>
        <p:spPr>
          <a:xfrm>
            <a:off x="107504" y="1357298"/>
            <a:ext cx="8856984" cy="4735998"/>
          </a:xfrm>
        </p:spPr>
        <p:txBody>
          <a:bodyPr/>
          <a:lstStyle/>
          <a:p>
            <a:r>
              <a:rPr lang="en-IN" sz="2200" dirty="0" smtClean="0"/>
              <a:t>Program was configured to perform BGS or SSD every N</a:t>
            </a:r>
            <a:r>
              <a:rPr lang="en-IN" sz="2200" baseline="-25000" dirty="0" smtClean="0"/>
              <a:t>0</a:t>
            </a:r>
            <a:r>
              <a:rPr lang="en-IN" sz="2200" dirty="0" smtClean="0"/>
              <a:t> frames.</a:t>
            </a:r>
          </a:p>
          <a:p>
            <a:endParaRPr lang="en-IN" sz="2200" dirty="0" smtClean="0"/>
          </a:p>
          <a:p>
            <a:r>
              <a:rPr lang="en-IN" sz="2200" dirty="0" smtClean="0"/>
              <a:t>Subject tracking and counting is set to occur every </a:t>
            </a:r>
            <a:r>
              <a:rPr lang="en-IN" sz="2200" dirty="0"/>
              <a:t>N</a:t>
            </a:r>
            <a:r>
              <a:rPr lang="en-IN" sz="2200" baseline="-25000" dirty="0"/>
              <a:t>0 </a:t>
            </a:r>
            <a:r>
              <a:rPr lang="en-IN" sz="2200" dirty="0" smtClean="0"/>
              <a:t>= 6 frames corresponding to 200ms refresh rate.</a:t>
            </a:r>
          </a:p>
          <a:p>
            <a:endParaRPr lang="en-IN" sz="1400" dirty="0"/>
          </a:p>
          <a:p>
            <a:r>
              <a:rPr lang="en-IN" sz="2200" dirty="0" smtClean="0"/>
              <a:t>Laptop - </a:t>
            </a:r>
            <a:r>
              <a:rPr lang="en-IN" sz="2200" dirty="0"/>
              <a:t>Intel I5 8250U </a:t>
            </a:r>
            <a:r>
              <a:rPr lang="en-IN" sz="2200" dirty="0" err="1" smtClean="0"/>
              <a:t>quadcore</a:t>
            </a:r>
            <a:r>
              <a:rPr lang="en-IN" sz="2200" dirty="0"/>
              <a:t> </a:t>
            </a:r>
            <a:r>
              <a:rPr lang="en-IN" sz="2200" dirty="0" smtClean="0"/>
              <a:t>processor </a:t>
            </a:r>
            <a:r>
              <a:rPr lang="en-IN" sz="2200" dirty="0"/>
              <a:t>at 1.6 </a:t>
            </a:r>
            <a:r>
              <a:rPr lang="en-IN" sz="2200" dirty="0" smtClean="0"/>
              <a:t>GHz, </a:t>
            </a:r>
            <a:r>
              <a:rPr lang="en-IN" sz="2200" dirty="0"/>
              <a:t>8 GB of RAM, and </a:t>
            </a:r>
            <a:r>
              <a:rPr lang="en-IN" sz="2200" dirty="0" smtClean="0"/>
              <a:t>an Intel </a:t>
            </a:r>
            <a:r>
              <a:rPr lang="en-IN" sz="2200" dirty="0"/>
              <a:t>UHD Graphics 620 graphics processor, running </a:t>
            </a:r>
            <a:r>
              <a:rPr lang="en-IN" sz="2200" dirty="0" smtClean="0"/>
              <a:t>the Ubuntu </a:t>
            </a:r>
            <a:r>
              <a:rPr lang="en-IN" sz="2200" dirty="0"/>
              <a:t>(Linux) </a:t>
            </a:r>
            <a:r>
              <a:rPr lang="en-IN" sz="2200" dirty="0" smtClean="0"/>
              <a:t>OS.</a:t>
            </a:r>
            <a:endParaRPr lang="en-IN" sz="22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16</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48627082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51955"/>
            <a:ext cx="7072362" cy="1039091"/>
          </a:xfrm>
        </p:spPr>
        <p:txBody>
          <a:bodyPr/>
          <a:lstStyle/>
          <a:p>
            <a:r>
              <a:rPr lang="en-IN" dirty="0" smtClean="0">
                <a:solidFill>
                  <a:srgbClr val="00B050"/>
                </a:solidFill>
              </a:rPr>
              <a:t>RESULTS</a:t>
            </a:r>
            <a:endParaRPr lang="en-IN" dirty="0">
              <a:solidFill>
                <a:srgbClr val="00B050"/>
              </a:solidFill>
            </a:endParaRPr>
          </a:p>
        </p:txBody>
      </p:sp>
      <p:sp>
        <p:nvSpPr>
          <p:cNvPr id="3" name="Content Placeholder 2"/>
          <p:cNvSpPr>
            <a:spLocks noGrp="1"/>
          </p:cNvSpPr>
          <p:nvPr>
            <p:ph idx="1"/>
          </p:nvPr>
        </p:nvSpPr>
        <p:spPr>
          <a:xfrm>
            <a:off x="107504" y="1357298"/>
            <a:ext cx="8928992" cy="4663990"/>
          </a:xfrm>
        </p:spPr>
        <p:txBody>
          <a:bodyPr/>
          <a:lstStyle/>
          <a:p>
            <a:pPr marL="0" indent="0">
              <a:buNone/>
            </a:pPr>
            <a:r>
              <a:rPr lang="en-IN" sz="2800" dirty="0" smtClean="0">
                <a:solidFill>
                  <a:srgbClr val="FF0000"/>
                </a:solidFill>
              </a:rPr>
              <a:t>Controlled Environment</a:t>
            </a:r>
          </a:p>
          <a:p>
            <a:endParaRPr lang="en-IN" sz="2200" dirty="0" smtClean="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17</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p:nvPr/>
        </p:nvPicPr>
        <p:blipFill rotWithShape="1">
          <a:blip r:embed="rId2"/>
          <a:srcRect l="8476" t="31921" r="22059" b="28177"/>
          <a:stretch/>
        </p:blipFill>
        <p:spPr bwMode="auto">
          <a:xfrm>
            <a:off x="251520" y="1988840"/>
            <a:ext cx="8640960" cy="338437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1917864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18</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a:picLocks noChangeAspect="1"/>
          </p:cNvPicPr>
          <p:nvPr/>
        </p:nvPicPr>
        <p:blipFill rotWithShape="1">
          <a:blip r:embed="rId2"/>
          <a:srcRect l="10153" t="17516" r="49447" b="26376"/>
          <a:stretch/>
        </p:blipFill>
        <p:spPr>
          <a:xfrm>
            <a:off x="1691680" y="548680"/>
            <a:ext cx="5904656" cy="4610484"/>
          </a:xfrm>
          <a:prstGeom prst="rect">
            <a:avLst/>
          </a:prstGeom>
        </p:spPr>
      </p:pic>
      <p:pic>
        <p:nvPicPr>
          <p:cNvPr id="6" name="Picture 5"/>
          <p:cNvPicPr>
            <a:picLocks noChangeAspect="1"/>
          </p:cNvPicPr>
          <p:nvPr/>
        </p:nvPicPr>
        <p:blipFill rotWithShape="1">
          <a:blip r:embed="rId2"/>
          <a:srcRect l="10153" t="74494" r="49447" b="9641"/>
          <a:stretch/>
        </p:blipFill>
        <p:spPr>
          <a:xfrm>
            <a:off x="1691680" y="5301208"/>
            <a:ext cx="5870936" cy="1296144"/>
          </a:xfrm>
          <a:prstGeom prst="rect">
            <a:avLst/>
          </a:prstGeom>
        </p:spPr>
      </p:pic>
    </p:spTree>
    <p:extLst>
      <p:ext uri="{BB962C8B-B14F-4D97-AF65-F5344CB8AC3E}">
        <p14:creationId xmlns:p14="http://schemas.microsoft.com/office/powerpoint/2010/main" val="12671129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07504" y="1357298"/>
            <a:ext cx="8928992" cy="4808006"/>
          </a:xfrm>
        </p:spPr>
        <p:txBody>
          <a:bodyPr/>
          <a:lstStyle/>
          <a:p>
            <a:r>
              <a:rPr lang="en-IN" sz="2200" dirty="0" smtClean="0"/>
              <a:t>Each test lasted a duration of 150 seconds with both the BGS and SSD methods and manual on-site counting was performed simultaneously to match the results.</a:t>
            </a:r>
          </a:p>
          <a:p>
            <a:endParaRPr lang="en-IN" sz="2200" dirty="0" smtClean="0"/>
          </a:p>
          <a:p>
            <a:r>
              <a:rPr lang="en-IN" sz="2200" dirty="0" smtClean="0"/>
              <a:t>BGS achieved perfect accuracy in idealized single subject scenario but ultimately outperformed by SSD in more realistic multiple subject scenario.</a:t>
            </a:r>
          </a:p>
          <a:p>
            <a:endParaRPr lang="en-IN" sz="2200" dirty="0"/>
          </a:p>
          <a:p>
            <a:r>
              <a:rPr lang="en-IN" sz="2200" dirty="0" smtClean="0"/>
              <a:t>SSD yielded maximum of single miscount in controlled tests.</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19</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29960990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a:xfrm>
            <a:off x="251520" y="53752"/>
            <a:ext cx="8568952" cy="1143000"/>
          </a:xfrm>
        </p:spPr>
        <p:txBody>
          <a:bodyPr/>
          <a:lstStyle/>
          <a:p>
            <a:pPr eaLnBrk="1" hangingPunct="1"/>
            <a:r>
              <a:rPr lang="en-US" altLang="zh-TW" dirty="0" smtClean="0">
                <a:solidFill>
                  <a:srgbClr val="00B050"/>
                </a:solidFill>
              </a:rPr>
              <a:t>CONTENTS</a:t>
            </a:r>
            <a:endParaRPr lang="zh-TW" altLang="en-US" dirty="0" smtClean="0">
              <a:solidFill>
                <a:srgbClr val="00B050"/>
              </a:solidFill>
            </a:endParaRPr>
          </a:p>
        </p:txBody>
      </p:sp>
      <p:sp>
        <p:nvSpPr>
          <p:cNvPr id="5123" name="內容版面配置區 2"/>
          <p:cNvSpPr>
            <a:spLocks noGrp="1"/>
          </p:cNvSpPr>
          <p:nvPr>
            <p:ph idx="4294967295"/>
          </p:nvPr>
        </p:nvSpPr>
        <p:spPr>
          <a:xfrm>
            <a:off x="428625" y="980728"/>
            <a:ext cx="8229600" cy="4680520"/>
          </a:xfrm>
        </p:spPr>
        <p:txBody>
          <a:bodyPr/>
          <a:lstStyle/>
          <a:p>
            <a:endParaRPr lang="en-US" sz="2000" dirty="0" smtClean="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Proposed work</a:t>
            </a:r>
          </a:p>
          <a:p>
            <a:r>
              <a:rPr lang="en-US" sz="2400" dirty="0" smtClean="0">
                <a:latin typeface="Times New Roman" panose="02020603050405020304" pitchFamily="18" charset="0"/>
                <a:cs typeface="Times New Roman" panose="02020603050405020304" pitchFamily="18" charset="0"/>
              </a:rPr>
              <a:t>Introduction</a:t>
            </a:r>
          </a:p>
          <a:p>
            <a:pPr lvl="1">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Object recognition </a:t>
            </a:r>
          </a:p>
          <a:p>
            <a:pPr lvl="1">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Temporal tracking</a:t>
            </a:r>
          </a:p>
          <a:p>
            <a:pPr lvl="1">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Subject counting</a:t>
            </a:r>
          </a:p>
          <a:p>
            <a:pPr lvl="1">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Data processing and computational resource</a:t>
            </a:r>
          </a:p>
          <a:p>
            <a:r>
              <a:rPr lang="en-US" sz="2400" dirty="0" smtClean="0">
                <a:latin typeface="Times New Roman" panose="02020603050405020304" pitchFamily="18" charset="0"/>
                <a:cs typeface="Times New Roman" panose="02020603050405020304" pitchFamily="18" charset="0"/>
              </a:rPr>
              <a:t>Results</a:t>
            </a:r>
            <a:endParaRPr lang="en-US" sz="2400" dirty="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Conclusion</a:t>
            </a:r>
            <a:endParaRPr lang="en-US" sz="2400"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4"/>
          </p:nvPr>
        </p:nvSpPr>
        <p:spPr/>
        <p:txBody>
          <a:bodyPr/>
          <a:lstStyle/>
          <a:p>
            <a:pPr>
              <a:defRPr/>
            </a:pPr>
            <a:fld id="{CC4934BA-D916-407F-A7DC-F7360150681C}" type="slidenum">
              <a:rPr lang="zh-TW" altLang="en-US" smtClean="0"/>
              <a:pPr>
                <a:defRPr/>
              </a:pPr>
              <a:t>2</a:t>
            </a:fld>
            <a:endParaRPr lang="zh-TW" alt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07504" y="1357298"/>
            <a:ext cx="8928992" cy="4591982"/>
          </a:xfrm>
        </p:spPr>
        <p:txBody>
          <a:bodyPr/>
          <a:lstStyle/>
          <a:p>
            <a:pPr marL="0" indent="0">
              <a:buNone/>
            </a:pPr>
            <a:r>
              <a:rPr lang="en-IN" sz="2800" dirty="0" smtClean="0">
                <a:solidFill>
                  <a:srgbClr val="FF0000"/>
                </a:solidFill>
              </a:rPr>
              <a:t>Uncontrolled </a:t>
            </a:r>
            <a:r>
              <a:rPr lang="en-IN" sz="2800" dirty="0">
                <a:solidFill>
                  <a:srgbClr val="FF0000"/>
                </a:solidFill>
              </a:rPr>
              <a:t>Environment</a:t>
            </a:r>
            <a:endParaRPr lang="en-IN" sz="28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20</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p:nvPr/>
        </p:nvPicPr>
        <p:blipFill rotWithShape="1">
          <a:blip r:embed="rId2"/>
          <a:srcRect l="10802" t="26010" r="21228" b="44138"/>
          <a:stretch/>
        </p:blipFill>
        <p:spPr bwMode="auto">
          <a:xfrm>
            <a:off x="35496" y="2204864"/>
            <a:ext cx="9001000" cy="338437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540155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21</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p:nvPr/>
        </p:nvPicPr>
        <p:blipFill rotWithShape="1">
          <a:blip r:embed="rId2"/>
          <a:srcRect l="12132" t="28965" r="33359" b="12808"/>
          <a:stretch/>
        </p:blipFill>
        <p:spPr bwMode="auto">
          <a:xfrm>
            <a:off x="1115616" y="1484784"/>
            <a:ext cx="6912768" cy="439248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3880122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22</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a:picLocks noChangeAspect="1"/>
          </p:cNvPicPr>
          <p:nvPr/>
        </p:nvPicPr>
        <p:blipFill rotWithShape="1">
          <a:blip r:embed="rId2"/>
          <a:srcRect l="11813" t="22438" r="32843" b="15548"/>
          <a:stretch/>
        </p:blipFill>
        <p:spPr>
          <a:xfrm>
            <a:off x="1115616" y="1340768"/>
            <a:ext cx="7200801" cy="4536504"/>
          </a:xfrm>
          <a:prstGeom prst="rect">
            <a:avLst/>
          </a:prstGeom>
        </p:spPr>
      </p:pic>
    </p:spTree>
    <p:extLst>
      <p:ext uri="{BB962C8B-B14F-4D97-AF65-F5344CB8AC3E}">
        <p14:creationId xmlns:p14="http://schemas.microsoft.com/office/powerpoint/2010/main" val="179715099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a:t>
            </a:r>
            <a:endParaRPr lang="en-IN" dirty="0"/>
          </a:p>
        </p:txBody>
      </p:sp>
      <p:sp>
        <p:nvSpPr>
          <p:cNvPr id="3" name="Content Placeholder 2"/>
          <p:cNvSpPr>
            <a:spLocks noGrp="1"/>
          </p:cNvSpPr>
          <p:nvPr>
            <p:ph idx="1"/>
          </p:nvPr>
        </p:nvSpPr>
        <p:spPr>
          <a:xfrm>
            <a:off x="179512" y="1357298"/>
            <a:ext cx="8784976" cy="4735998"/>
          </a:xfrm>
        </p:spPr>
        <p:txBody>
          <a:bodyPr/>
          <a:lstStyle/>
          <a:p>
            <a:r>
              <a:rPr lang="en-IN" sz="2200" dirty="0" smtClean="0"/>
              <a:t>A number of classical and CNN based object recognition techniques for real time video analytics is shown and software platform developed implementing BGS and SSD methods is suitable for deployment for crowd monitoring in public spaces. </a:t>
            </a:r>
          </a:p>
          <a:p>
            <a:endParaRPr lang="en-IN" sz="2200" dirty="0"/>
          </a:p>
          <a:p>
            <a:r>
              <a:rPr lang="en-IN" sz="2200" dirty="0" smtClean="0"/>
              <a:t>Results indicate good accuracy of SSD system even in outdoor conditions.</a:t>
            </a:r>
          </a:p>
          <a:p>
            <a:endParaRPr lang="en-IN" sz="2200" dirty="0"/>
          </a:p>
          <a:p>
            <a:r>
              <a:rPr lang="en-IN" sz="2200" dirty="0" smtClean="0"/>
              <a:t>Proposed video analytics can enable significant manpower savings and better data collection of crowd density and movement can be performed more consistently with better accuracy.</a:t>
            </a:r>
          </a:p>
          <a:p>
            <a:endParaRPr lang="en-IN" sz="2200" dirty="0"/>
          </a:p>
          <a:p>
            <a:endParaRPr lang="en-IN" sz="22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23</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58625177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07504" y="1357298"/>
            <a:ext cx="8784976" cy="4500595"/>
          </a:xfrm>
        </p:spPr>
        <p:txBody>
          <a:bodyPr/>
          <a:lstStyle/>
          <a:p>
            <a:r>
              <a:rPr lang="en-IN" sz="2200" dirty="0"/>
              <a:t>Software solution developed can accept multiple video stream from centralized </a:t>
            </a:r>
            <a:r>
              <a:rPr lang="en-IN" sz="2200" dirty="0" smtClean="0"/>
              <a:t>storage </a:t>
            </a:r>
            <a:r>
              <a:rPr lang="en-IN" sz="2200" dirty="0"/>
              <a:t>location </a:t>
            </a:r>
            <a:r>
              <a:rPr lang="en-IN" sz="2200" dirty="0" smtClean="0"/>
              <a:t>suitable </a:t>
            </a:r>
            <a:r>
              <a:rPr lang="en-IN" sz="2200" dirty="0"/>
              <a:t>for operation in facilities management or public spaces with multiple installed security cameras.</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24</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411089817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51520" y="1538536"/>
            <a:ext cx="8568952" cy="461665"/>
          </a:xfrm>
          <a:prstGeom prst="rect">
            <a:avLst/>
          </a:prstGeom>
        </p:spPr>
        <p:txBody>
          <a:bodyPr wrap="square">
            <a:spAutoFit/>
          </a:bodyPr>
          <a:lstStyle/>
          <a:p>
            <a:pPr lvl="0">
              <a:spcBef>
                <a:spcPct val="20000"/>
              </a:spcBef>
            </a:pPr>
            <a:endParaRPr kumimoji="0" lang="en-US" altLang="zh-TW" sz="2400" dirty="0">
              <a:solidFill>
                <a:prstClr val="black"/>
              </a:solidFill>
              <a:latin typeface="Calibri"/>
              <a:ea typeface="新細明體" panose="02020500000000000000" pitchFamily="18" charset="-120"/>
            </a:endParaRPr>
          </a:p>
        </p:txBody>
      </p:sp>
      <p:sp>
        <p:nvSpPr>
          <p:cNvPr id="10" name="Rectangle 9"/>
          <p:cNvSpPr/>
          <p:nvPr/>
        </p:nvSpPr>
        <p:spPr>
          <a:xfrm>
            <a:off x="2663788" y="2921168"/>
            <a:ext cx="3744416" cy="1015663"/>
          </a:xfrm>
          <a:prstGeom prst="rect">
            <a:avLst/>
          </a:prstGeom>
        </p:spPr>
        <p:txBody>
          <a:bodyPr wrap="square">
            <a:spAutoFit/>
          </a:bodyPr>
          <a:lstStyle/>
          <a:p>
            <a:pPr algn="ctr"/>
            <a:r>
              <a:rPr lang="en-US" sz="6000" dirty="0" smtClean="0">
                <a:latin typeface="Times New Roman" panose="02020603050405020304" pitchFamily="18" charset="0"/>
                <a:cs typeface="Times New Roman" panose="02020603050405020304" pitchFamily="18" charset="0"/>
              </a:rPr>
              <a:t>Thank You </a:t>
            </a:r>
          </a:p>
        </p:txBody>
      </p:sp>
      <p:sp>
        <p:nvSpPr>
          <p:cNvPr id="2" name="Slide Number Placeholder 1"/>
          <p:cNvSpPr>
            <a:spLocks noGrp="1"/>
          </p:cNvSpPr>
          <p:nvPr>
            <p:ph type="sldNum" sz="quarter" idx="4"/>
          </p:nvPr>
        </p:nvSpPr>
        <p:spPr/>
        <p:txBody>
          <a:bodyPr/>
          <a:lstStyle/>
          <a:p>
            <a:pPr>
              <a:defRPr/>
            </a:pPr>
            <a:fld id="{CC4934BA-D916-407F-A7DC-F7360150681C}" type="slidenum">
              <a:rPr lang="zh-TW" altLang="en-US" smtClean="0"/>
              <a:pPr>
                <a:defRPr/>
              </a:pPr>
              <a:t>25</a:t>
            </a:fld>
            <a:endParaRPr lang="zh-TW" altLang="en-US" dirty="0"/>
          </a:p>
        </p:txBody>
      </p:sp>
    </p:spTree>
    <p:extLst>
      <p:ext uri="{BB962C8B-B14F-4D97-AF65-F5344CB8AC3E}">
        <p14:creationId xmlns:p14="http://schemas.microsoft.com/office/powerpoint/2010/main" val="37291256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00B050"/>
                </a:solidFill>
              </a:rPr>
              <a:t>PROPOSED WORK</a:t>
            </a:r>
            <a:endParaRPr lang="en-IN" dirty="0">
              <a:solidFill>
                <a:srgbClr val="00B050"/>
              </a:solidFill>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3</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179512" y="1357298"/>
            <a:ext cx="8507288" cy="4735998"/>
          </a:xfrm>
        </p:spPr>
        <p:txBody>
          <a:bodyPr/>
          <a:lstStyle/>
          <a:p>
            <a:r>
              <a:rPr lang="en-IN" sz="2400" dirty="0" smtClean="0"/>
              <a:t>Authors proposed here a low-cost and efficient approach that integrates use of computational object recognition to perform </a:t>
            </a:r>
            <a:r>
              <a:rPr lang="en-IN" sz="2400" dirty="0" smtClean="0">
                <a:solidFill>
                  <a:srgbClr val="FF0000"/>
                </a:solidFill>
              </a:rPr>
              <a:t>fully-automated identification</a:t>
            </a:r>
            <a:r>
              <a:rPr lang="en-IN" sz="2400" dirty="0" smtClean="0"/>
              <a:t>, </a:t>
            </a:r>
            <a:r>
              <a:rPr lang="en-IN" sz="2400" dirty="0" smtClean="0">
                <a:solidFill>
                  <a:srgbClr val="FF0000"/>
                </a:solidFill>
              </a:rPr>
              <a:t>tracking</a:t>
            </a:r>
            <a:r>
              <a:rPr lang="en-IN" sz="2400" dirty="0" smtClean="0"/>
              <a:t> and </a:t>
            </a:r>
            <a:r>
              <a:rPr lang="en-IN" sz="2400" dirty="0" smtClean="0">
                <a:solidFill>
                  <a:srgbClr val="FF0000"/>
                </a:solidFill>
              </a:rPr>
              <a:t>counting of human traffic</a:t>
            </a:r>
            <a:r>
              <a:rPr lang="en-IN" sz="2400" dirty="0" smtClean="0"/>
              <a:t> on camera video streams.</a:t>
            </a:r>
            <a:endParaRPr lang="en-IN" sz="2400" dirty="0"/>
          </a:p>
        </p:txBody>
      </p:sp>
    </p:spTree>
    <p:extLst>
      <p:ext uri="{BB962C8B-B14F-4D97-AF65-F5344CB8AC3E}">
        <p14:creationId xmlns:p14="http://schemas.microsoft.com/office/powerpoint/2010/main" val="26186163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r>
              <a:rPr lang="en-IN" dirty="0" smtClean="0">
                <a:solidFill>
                  <a:srgbClr val="00B050"/>
                </a:solidFill>
              </a:rPr>
              <a:t>INTRODUCTION</a:t>
            </a:r>
            <a:endParaRPr lang="en-IN"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smtClean="0"/>
              <a:t>Why we need </a:t>
            </a:r>
            <a:r>
              <a:rPr lang="en-IN" sz="2000" b="1" dirty="0" smtClean="0">
                <a:solidFill>
                  <a:srgbClr val="FF0000"/>
                </a:solidFill>
              </a:rPr>
              <a:t>automated surveillance systems</a:t>
            </a:r>
            <a:r>
              <a:rPr lang="en-IN" sz="2000" dirty="0" smtClean="0"/>
              <a:t>?</a:t>
            </a:r>
          </a:p>
          <a:p>
            <a:endParaRPr lang="en-IN" sz="2000" dirty="0" smtClean="0"/>
          </a:p>
          <a:p>
            <a:r>
              <a:rPr lang="en-IN" sz="2000" dirty="0" smtClean="0"/>
              <a:t>Authors here used a </a:t>
            </a:r>
            <a:r>
              <a:rPr lang="en-IN" sz="2000" dirty="0" smtClean="0">
                <a:solidFill>
                  <a:srgbClr val="FF0000"/>
                </a:solidFill>
              </a:rPr>
              <a:t>background subtraction</a:t>
            </a:r>
            <a:r>
              <a:rPr lang="en-IN" sz="2000" dirty="0" smtClean="0"/>
              <a:t> scheme and a convolutional neural network based </a:t>
            </a:r>
            <a:r>
              <a:rPr lang="en-IN" sz="2000" dirty="0" smtClean="0">
                <a:solidFill>
                  <a:srgbClr val="FF0000"/>
                </a:solidFill>
              </a:rPr>
              <a:t>single shot detector</a:t>
            </a:r>
            <a:r>
              <a:rPr lang="en-IN" sz="2000" dirty="0" smtClean="0"/>
              <a:t> (SSD).</a:t>
            </a:r>
          </a:p>
          <a:p>
            <a:endParaRPr lang="en-IN" sz="2000" dirty="0" smtClean="0"/>
          </a:p>
          <a:p>
            <a:r>
              <a:rPr lang="en-IN" sz="2000" dirty="0" smtClean="0"/>
              <a:t>Authors developed a software solution for used in general public spaces and validate performance of platform through indoor controlled and outdoor        non-controlled tests.   </a:t>
            </a:r>
          </a:p>
          <a:p>
            <a:endParaRPr lang="en-IN" sz="2000" dirty="0"/>
          </a:p>
          <a:p>
            <a:r>
              <a:rPr lang="en-IN" sz="2000" dirty="0" smtClean="0"/>
              <a:t>Software package was implemented on python with open source computer vision (</a:t>
            </a:r>
            <a:r>
              <a:rPr lang="en-IN" sz="2000" dirty="0" err="1" smtClean="0"/>
              <a:t>OpenCV</a:t>
            </a:r>
            <a:r>
              <a:rPr lang="en-IN" sz="2000" dirty="0" smtClean="0"/>
              <a:t>) library.</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4</a:t>
            </a:fld>
            <a:endParaRPr lang="zh-TW" altLang="en-US" dirty="0"/>
          </a:p>
        </p:txBody>
      </p:sp>
    </p:spTree>
    <p:extLst>
      <p:ext uri="{BB962C8B-B14F-4D97-AF65-F5344CB8AC3E}">
        <p14:creationId xmlns:p14="http://schemas.microsoft.com/office/powerpoint/2010/main" val="33557374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dirty="0" smtClean="0"/>
          </a:p>
          <a:p>
            <a:endParaRPr lang="en-IN" dirty="0"/>
          </a:p>
          <a:p>
            <a:endParaRPr lang="en-IN" dirty="0" smtClean="0"/>
          </a:p>
          <a:p>
            <a:r>
              <a:rPr lang="en-IN" sz="2000" dirty="0" smtClean="0"/>
              <a:t>Authors used footage of 720p at 30fps in the paper.</a:t>
            </a:r>
            <a:endParaRPr lang="en-IN" sz="20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5</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8" name="Rectangle 7"/>
          <p:cNvSpPr/>
          <p:nvPr/>
        </p:nvSpPr>
        <p:spPr>
          <a:xfrm>
            <a:off x="899592" y="1700808"/>
            <a:ext cx="2016224" cy="936104"/>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1"/>
                </a:solidFill>
                <a:latin typeface="Times New Roman" panose="02020603050405020304" pitchFamily="18" charset="0"/>
                <a:cs typeface="Times New Roman" panose="02020603050405020304" pitchFamily="18" charset="0"/>
              </a:rPr>
              <a:t>Pre-existing video surveillance system</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9" name="Rectangle 8"/>
          <p:cNvSpPr/>
          <p:nvPr/>
        </p:nvSpPr>
        <p:spPr>
          <a:xfrm>
            <a:off x="3491880" y="1700808"/>
            <a:ext cx="2016224" cy="936104"/>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1"/>
                </a:solidFill>
                <a:latin typeface="Times New Roman" panose="02020603050405020304" pitchFamily="18" charset="0"/>
                <a:cs typeface="Times New Roman" panose="02020603050405020304" pitchFamily="18" charset="0"/>
              </a:rPr>
              <a:t>Centralized storage pool</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10" name="Rectangle 9"/>
          <p:cNvSpPr/>
          <p:nvPr/>
        </p:nvSpPr>
        <p:spPr>
          <a:xfrm>
            <a:off x="6084168" y="1700808"/>
            <a:ext cx="2016224" cy="936104"/>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1"/>
                </a:solidFill>
                <a:latin typeface="Times New Roman" panose="02020603050405020304" pitchFamily="18" charset="0"/>
                <a:cs typeface="Times New Roman" panose="02020603050405020304" pitchFamily="18" charset="0"/>
              </a:rPr>
              <a:t>Footage pulled for real time analysis</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40871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6</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5" name="Picture 4"/>
          <p:cNvPicPr>
            <a:picLocks noChangeAspect="1"/>
          </p:cNvPicPr>
          <p:nvPr/>
        </p:nvPicPr>
        <p:blipFill rotWithShape="1">
          <a:blip r:embed="rId2"/>
          <a:srcRect l="15133" t="19485" r="31184" b="14563"/>
          <a:stretch/>
        </p:blipFill>
        <p:spPr>
          <a:xfrm>
            <a:off x="251520" y="332656"/>
            <a:ext cx="8568952" cy="619268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884803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00B050"/>
                </a:solidFill>
              </a:rPr>
              <a:t>OBJECT RECOGNITION</a:t>
            </a:r>
            <a:endParaRPr lang="en-IN" dirty="0">
              <a:solidFill>
                <a:srgbClr val="00B050"/>
              </a:solidFill>
            </a:endParaRPr>
          </a:p>
        </p:txBody>
      </p:sp>
      <p:sp>
        <p:nvSpPr>
          <p:cNvPr id="3" name="Content Placeholder 2"/>
          <p:cNvSpPr>
            <a:spLocks noGrp="1"/>
          </p:cNvSpPr>
          <p:nvPr>
            <p:ph idx="1"/>
          </p:nvPr>
        </p:nvSpPr>
        <p:spPr>
          <a:xfrm>
            <a:off x="107504" y="1268760"/>
            <a:ext cx="8856984" cy="5168046"/>
          </a:xfrm>
        </p:spPr>
        <p:txBody>
          <a:bodyPr/>
          <a:lstStyle/>
          <a:p>
            <a:pPr marL="0" indent="0">
              <a:buNone/>
            </a:pPr>
            <a:r>
              <a:rPr lang="en-IN" sz="2400" b="1" dirty="0" smtClean="0">
                <a:solidFill>
                  <a:srgbClr val="FF0000"/>
                </a:solidFill>
              </a:rPr>
              <a:t>Background subtraction (BGS)</a:t>
            </a:r>
          </a:p>
          <a:p>
            <a:pPr>
              <a:buFont typeface="Arial" panose="020B0604020202020204" pitchFamily="34" charset="0"/>
              <a:buChar char="•"/>
            </a:pPr>
            <a:endParaRPr lang="en-IN" sz="1400" dirty="0" smtClean="0"/>
          </a:p>
          <a:p>
            <a:pPr>
              <a:buFont typeface="Arial" panose="020B0604020202020204" pitchFamily="34" charset="0"/>
              <a:buChar char="•"/>
            </a:pPr>
            <a:r>
              <a:rPr lang="en-IN" sz="2200" dirty="0" smtClean="0"/>
              <a:t>Detecting moving objects from stationary camera placement.</a:t>
            </a:r>
          </a:p>
          <a:p>
            <a:pPr>
              <a:buFont typeface="Arial" panose="020B0604020202020204" pitchFamily="34" charset="0"/>
              <a:buChar char="•"/>
            </a:pPr>
            <a:endParaRPr lang="en-IN" sz="2200" dirty="0" smtClean="0"/>
          </a:p>
          <a:p>
            <a:pPr>
              <a:buFont typeface="Arial" panose="020B0604020202020204" pitchFamily="34" charset="0"/>
              <a:buChar char="•"/>
            </a:pPr>
            <a:r>
              <a:rPr lang="en-IN" sz="2200" dirty="0" smtClean="0"/>
              <a:t>Background frame is common and subtracted from each frame of video footage.</a:t>
            </a:r>
            <a:r>
              <a:rPr lang="en-IN" sz="2200" dirty="0" smtClean="0">
                <a:solidFill>
                  <a:srgbClr val="FF0000"/>
                </a:solidFill>
              </a:rPr>
              <a:t> </a:t>
            </a:r>
          </a:p>
          <a:p>
            <a:pPr marL="0" indent="0">
              <a:buNone/>
            </a:pPr>
            <a:endParaRPr lang="en-IN" sz="2200" dirty="0" smtClean="0">
              <a:solidFill>
                <a:srgbClr val="FF0000"/>
              </a:solidFill>
            </a:endParaRPr>
          </a:p>
          <a:p>
            <a:r>
              <a:rPr lang="en-IN" sz="2200" dirty="0" smtClean="0"/>
              <a:t>Mixture of Gaussians (MOG) – BGS based object recognition framework used Gaussian mixture background/foreground segmentation algorithm.</a:t>
            </a:r>
          </a:p>
          <a:p>
            <a:endParaRPr lang="en-IN" sz="2200" dirty="0"/>
          </a:p>
          <a:p>
            <a:r>
              <a:rPr lang="en-IN" sz="2200" dirty="0" smtClean="0"/>
              <a:t>MOG2 provide better human subject identification and segmentation results than MOG and GMG.</a:t>
            </a:r>
            <a:endParaRPr lang="en-IN" sz="22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7</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7896605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sz="2200" dirty="0" smtClean="0"/>
              <a:t>Process utilized for incoming frames:</a:t>
            </a:r>
          </a:p>
          <a:p>
            <a:endParaRPr lang="en-IN" sz="1800" dirty="0" smtClean="0"/>
          </a:p>
          <a:p>
            <a:pPr>
              <a:buFont typeface="Wingdings" panose="05000000000000000000" pitchFamily="2" charset="2"/>
              <a:buChar char="Ø"/>
            </a:pPr>
            <a:r>
              <a:rPr lang="en-IN" sz="2000" dirty="0" smtClean="0"/>
              <a:t>Brightness and colour correction filter – adjusting under or over exposure or changing daylight conditions.</a:t>
            </a:r>
          </a:p>
          <a:p>
            <a:pPr>
              <a:buFont typeface="Wingdings" panose="05000000000000000000" pitchFamily="2" charset="2"/>
              <a:buChar char="Ø"/>
            </a:pPr>
            <a:endParaRPr lang="en-IN" sz="2000" dirty="0" smtClean="0"/>
          </a:p>
          <a:p>
            <a:pPr>
              <a:buFont typeface="Wingdings" panose="05000000000000000000" pitchFamily="2" charset="2"/>
              <a:buChar char="Ø"/>
            </a:pPr>
            <a:r>
              <a:rPr lang="en-IN" sz="2000" dirty="0" smtClean="0"/>
              <a:t>Noise reduction – improving image quality.</a:t>
            </a:r>
          </a:p>
          <a:p>
            <a:pPr>
              <a:buFont typeface="Wingdings" panose="05000000000000000000" pitchFamily="2" charset="2"/>
              <a:buChar char="Ø"/>
            </a:pPr>
            <a:endParaRPr lang="en-IN" sz="2000" dirty="0" smtClean="0"/>
          </a:p>
          <a:p>
            <a:pPr>
              <a:buFont typeface="Wingdings" panose="05000000000000000000" pitchFamily="2" charset="2"/>
              <a:buChar char="Ø"/>
            </a:pPr>
            <a:r>
              <a:rPr lang="en-IN" sz="2000" dirty="0" smtClean="0"/>
              <a:t>BGS mask is computed and applied through MOG2. </a:t>
            </a:r>
          </a:p>
          <a:p>
            <a:pPr>
              <a:buFont typeface="Wingdings" panose="05000000000000000000" pitchFamily="2" charset="2"/>
              <a:buChar char="Ø"/>
            </a:pPr>
            <a:endParaRPr lang="en-IN" sz="2000" dirty="0"/>
          </a:p>
          <a:p>
            <a:pPr>
              <a:buFont typeface="Wingdings" panose="05000000000000000000" pitchFamily="2" charset="2"/>
              <a:buChar char="Ø"/>
            </a:pPr>
            <a:r>
              <a:rPr lang="en-IN" sz="2000" dirty="0" smtClean="0"/>
              <a:t>Contours on masked image identified through contrast segmentation to extract boundary boxes and positions of human subjects. </a:t>
            </a:r>
            <a:endParaRPr lang="en-IN" sz="2000"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8</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18934449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457200" y="1376677"/>
            <a:ext cx="8229600" cy="4500595"/>
          </a:xfrm>
        </p:spPr>
        <p:txBody>
          <a:bodyPr/>
          <a:lstStyle/>
          <a:p>
            <a:endParaRPr lang="en-IN"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9</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pic>
        <p:nvPicPr>
          <p:cNvPr id="6" name="Picture 5"/>
          <p:cNvPicPr/>
          <p:nvPr/>
        </p:nvPicPr>
        <p:blipFill rotWithShape="1">
          <a:blip r:embed="rId2"/>
          <a:srcRect l="13959" t="19803" r="58121" b="38270"/>
          <a:stretch/>
        </p:blipFill>
        <p:spPr bwMode="auto">
          <a:xfrm>
            <a:off x="150381" y="1412776"/>
            <a:ext cx="4493627" cy="4445117"/>
          </a:xfrm>
          <a:prstGeom prst="rect">
            <a:avLst/>
          </a:prstGeom>
          <a:ln>
            <a:noFill/>
          </a:ln>
          <a:extLst>
            <a:ext uri="{53640926-AAD7-44D8-BBD7-CCE9431645EC}">
              <a14:shadowObscured xmlns:a14="http://schemas.microsoft.com/office/drawing/2010/main"/>
            </a:ext>
          </a:extLst>
        </p:spPr>
      </p:pic>
      <p:pic>
        <p:nvPicPr>
          <p:cNvPr id="7" name="Picture 6"/>
          <p:cNvPicPr/>
          <p:nvPr/>
        </p:nvPicPr>
        <p:blipFill rotWithShape="1">
          <a:blip r:embed="rId2"/>
          <a:srcRect l="13959" t="61594" r="58121" b="9261"/>
          <a:stretch/>
        </p:blipFill>
        <p:spPr bwMode="auto">
          <a:xfrm>
            <a:off x="4614878" y="2276872"/>
            <a:ext cx="4493626" cy="288032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21693022"/>
      </p:ext>
    </p:extLst>
  </p:cSld>
  <p:clrMapOvr>
    <a:masterClrMapping/>
  </p:clrMapOvr>
  <p:timing>
    <p:tnLst>
      <p:par>
        <p:cTn id="1" dur="indefinite" restart="never" nodeType="tmRoot"/>
      </p:par>
    </p:tnLst>
  </p:timing>
</p:sld>
</file>

<file path=ppt/theme/theme1.xml><?xml version="1.0" encoding="utf-8"?>
<a:theme xmlns:a="http://schemas.openxmlformats.org/drawingml/2006/main" name="NTUTPP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NTUTPP1</Template>
  <TotalTime>17868</TotalTime>
  <Words>832</Words>
  <Application>Microsoft Office PowerPoint</Application>
  <PresentationFormat>On-screen Show (4:3)</PresentationFormat>
  <Paragraphs>127</Paragraphs>
  <Slides>25</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微軟正黑體</vt:lpstr>
      <vt:lpstr>微軟正黑體</vt:lpstr>
      <vt:lpstr>Arial</vt:lpstr>
      <vt:lpstr>Calibri</vt:lpstr>
      <vt:lpstr>新細明體</vt:lpstr>
      <vt:lpstr>新細明體</vt:lpstr>
      <vt:lpstr>Times New Roman</vt:lpstr>
      <vt:lpstr>Wingdings</vt:lpstr>
      <vt:lpstr>NTUTPP1</vt:lpstr>
      <vt:lpstr>`</vt:lpstr>
      <vt:lpstr>CONTENTS</vt:lpstr>
      <vt:lpstr>PROPOSED WORK</vt:lpstr>
      <vt:lpstr>INTRODUCTION</vt:lpstr>
      <vt:lpstr>PowerPoint Presentation</vt:lpstr>
      <vt:lpstr>PowerPoint Presentation</vt:lpstr>
      <vt:lpstr>OBJECT RECOGNITION</vt:lpstr>
      <vt:lpstr>PowerPoint Presentation</vt:lpstr>
      <vt:lpstr>PowerPoint Presentation</vt:lpstr>
      <vt:lpstr>PowerPoint Presentation</vt:lpstr>
      <vt:lpstr>PowerPoint Presentation</vt:lpstr>
      <vt:lpstr>PowerPoint Presentation</vt:lpstr>
      <vt:lpstr>TEMPORAL TRACKING</vt:lpstr>
      <vt:lpstr>PowerPoint Presentation</vt:lpstr>
      <vt:lpstr>SUBJECT COUNTING</vt:lpstr>
      <vt:lpstr>DATA PROCESSING AND COMPUTATIONAL RESOURCE</vt:lpstr>
      <vt:lpstr>RESULTS</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Lance Huang</dc:creator>
  <cp:lastModifiedBy>dell</cp:lastModifiedBy>
  <cp:revision>593</cp:revision>
  <cp:lastPrinted>2014-05-01T04:37:06Z</cp:lastPrinted>
  <dcterms:modified xsi:type="dcterms:W3CDTF">2020-07-08T02:49:49Z</dcterms:modified>
</cp:coreProperties>
</file>